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7" r:id="rId5"/>
    <p:sldMasterId id="2147483682" r:id="rId6"/>
  </p:sldMasterIdLst>
  <p:notesMasterIdLst>
    <p:notesMasterId r:id="rId34"/>
  </p:notesMasterIdLst>
  <p:sldIdLst>
    <p:sldId id="307" r:id="rId7"/>
    <p:sldId id="319" r:id="rId8"/>
    <p:sldId id="329" r:id="rId9"/>
    <p:sldId id="399" r:id="rId10"/>
    <p:sldId id="331" r:id="rId11"/>
    <p:sldId id="414" r:id="rId12"/>
    <p:sldId id="413" r:id="rId13"/>
    <p:sldId id="392" r:id="rId14"/>
    <p:sldId id="394" r:id="rId15"/>
    <p:sldId id="395" r:id="rId16"/>
    <p:sldId id="396" r:id="rId17"/>
    <p:sldId id="397" r:id="rId18"/>
    <p:sldId id="370" r:id="rId19"/>
    <p:sldId id="398" r:id="rId20"/>
    <p:sldId id="378" r:id="rId21"/>
    <p:sldId id="379" r:id="rId22"/>
    <p:sldId id="380" r:id="rId23"/>
    <p:sldId id="377" r:id="rId24"/>
    <p:sldId id="373" r:id="rId25"/>
    <p:sldId id="401" r:id="rId26"/>
    <p:sldId id="374" r:id="rId27"/>
    <p:sldId id="375" r:id="rId28"/>
    <p:sldId id="376" r:id="rId29"/>
    <p:sldId id="390" r:id="rId30"/>
    <p:sldId id="406" r:id="rId31"/>
    <p:sldId id="412" r:id="rId32"/>
    <p:sldId id="415" r:id="rId3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F2C81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2C926C-0638-4737-816E-19941C0E51EF}" v="20" dt="2020-02-25T23:09:13.8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62" autoAdjust="0"/>
    <p:restoredTop sz="95824" autoAdjust="0"/>
  </p:normalViewPr>
  <p:slideViewPr>
    <p:cSldViewPr snapToGrid="0">
      <p:cViewPr varScale="1">
        <p:scale>
          <a:sx n="103" d="100"/>
          <a:sy n="103" d="100"/>
        </p:scale>
        <p:origin x="18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72" tIns="46586" rIns="93172" bIns="46586" rtlCol="0"/>
          <a:lstStyle>
            <a:lvl1pPr algn="l">
              <a:defRPr sz="1300"/>
            </a:lvl1pPr>
          </a:lstStyle>
          <a:p>
            <a:endParaRPr lang="en-US" dirty="0"/>
          </a:p>
        </p:txBody>
      </p:sp>
      <p:sp>
        <p:nvSpPr>
          <p:cNvPr id="3" name="Date Placeholder 2"/>
          <p:cNvSpPr>
            <a:spLocks noGrp="1"/>
          </p:cNvSpPr>
          <p:nvPr>
            <p:ph type="dt" idx="1"/>
          </p:nvPr>
        </p:nvSpPr>
        <p:spPr>
          <a:xfrm>
            <a:off x="3970938" y="1"/>
            <a:ext cx="3037840" cy="466434"/>
          </a:xfrm>
          <a:prstGeom prst="rect">
            <a:avLst/>
          </a:prstGeom>
        </p:spPr>
        <p:txBody>
          <a:bodyPr vert="horz" lIns="93172" tIns="46586" rIns="93172" bIns="46586" rtlCol="0"/>
          <a:lstStyle>
            <a:lvl1pPr algn="r">
              <a:defRPr sz="1300"/>
            </a:lvl1pPr>
          </a:lstStyle>
          <a:p>
            <a:fld id="{63F30CE7-7868-43D3-B83E-38AF2653E8A6}" type="datetimeFigureOut">
              <a:rPr lang="en-US" smtClean="0"/>
              <a:t>2/25/2020</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2" tIns="46586" rIns="93172" bIns="46586"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2" tIns="46586" rIns="93172" bIns="4658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2" tIns="46586" rIns="93172" bIns="46586" rtlCol="0" anchor="b"/>
          <a:lstStyle>
            <a:lvl1pPr algn="l">
              <a:defRPr sz="13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2" tIns="46586" rIns="93172" bIns="46586" rtlCol="0" anchor="b"/>
          <a:lstStyle>
            <a:lvl1pPr algn="r">
              <a:defRPr sz="1300"/>
            </a:lvl1pPr>
          </a:lstStyle>
          <a:p>
            <a:fld id="{46878256-368D-4B68-97C3-0D0BD40CE838}" type="slidenum">
              <a:rPr lang="en-US" smtClean="0"/>
              <a:t>‹#›</a:t>
            </a:fld>
            <a:endParaRPr lang="en-US" dirty="0"/>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78256-368D-4B68-97C3-0D0BD40CE838}" type="slidenum">
              <a:rPr lang="en-US" smtClean="0"/>
              <a:t>1</a:t>
            </a:fld>
            <a:endParaRPr lang="en-US" dirty="0"/>
          </a:p>
        </p:txBody>
      </p:sp>
    </p:spTree>
    <p:extLst>
      <p:ext uri="{BB962C8B-B14F-4D97-AF65-F5344CB8AC3E}">
        <p14:creationId xmlns:p14="http://schemas.microsoft.com/office/powerpoint/2010/main" val="808990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058350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067485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260444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835646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157332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12216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446779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007448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472541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666826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292090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7157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508541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business intelligence is used in organization has changed significantly over the years. One way of understanding these changes is using the analogy of these three waves of BI:</a:t>
            </a:r>
          </a:p>
          <a:p>
            <a:endParaRPr lang="en-US" dirty="0"/>
          </a:p>
          <a:p>
            <a:pPr marL="228600" indent="-228600">
              <a:buAutoNum type="arabicPeriod"/>
            </a:pPr>
            <a:r>
              <a:rPr lang="en-US" dirty="0"/>
              <a:t>In the early days of BI, organizations would typically have a team or person handling all the requests for insights from the business. This model is not very scalable, and it can take a long time for the answer to get back to the user. By the time it does, a new question probably has already come up. </a:t>
            </a:r>
          </a:p>
          <a:p>
            <a:pPr marL="228600" indent="-228600">
              <a:buAutoNum type="arabicPeriod"/>
            </a:pPr>
            <a:r>
              <a:rPr lang="en-US" dirty="0"/>
              <a:t>To solve for this lack of scalability and gap between BI team and end users, the second approach to BI was to get BI capabilities in the hands of analysts, who understand the business and are able to support decisions with analytics. </a:t>
            </a:r>
          </a:p>
          <a:p>
            <a:pPr marL="228600" indent="-228600">
              <a:buAutoNum type="arabicPeriod"/>
            </a:pPr>
            <a:r>
              <a:rPr lang="en-US" dirty="0"/>
              <a:t>With Power BI, we want to enable everyone in the organization to analyze their data, ask the questions will help them run their business better, and act based on the insights they find.</a:t>
            </a:r>
          </a:p>
        </p:txBody>
      </p:sp>
      <p:sp>
        <p:nvSpPr>
          <p:cNvPr id="4" name="Slide Number Placeholder 3"/>
          <p:cNvSpPr>
            <a:spLocks noGrp="1"/>
          </p:cNvSpPr>
          <p:nvPr>
            <p:ph type="sldNum" sz="quarter" idx="10"/>
          </p:nvPr>
        </p:nvSpPr>
        <p:spPr/>
        <p:txBody>
          <a:bodyPr/>
          <a:lstStyle/>
          <a:p>
            <a:fld id="{46878256-368D-4B68-97C3-0D0BD40CE838}" type="slidenum">
              <a:rPr lang="en-US" smtClean="0"/>
              <a:t>5</a:t>
            </a:fld>
            <a:endParaRPr lang="en-US"/>
          </a:p>
        </p:txBody>
      </p:sp>
    </p:spTree>
    <p:extLst>
      <p:ext uri="{BB962C8B-B14F-4D97-AF65-F5344CB8AC3E}">
        <p14:creationId xmlns:p14="http://schemas.microsoft.com/office/powerpoint/2010/main" val="3392706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16699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947486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760981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39277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2/25/2020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dirty="0"/>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2/25/2020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dirty="0"/>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2/25/2020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dirty="0"/>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F2C812"/>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ndParaRPr>
          </a:p>
        </p:txBody>
      </p:sp>
      <p:pic>
        <p:nvPicPr>
          <p:cNvPr id="10" name="Picture 9"/>
          <p:cNvPicPr>
            <a:picLocks noChangeAspect="1"/>
          </p:cNvPicPr>
          <p:nvPr userDrawn="1"/>
        </p:nvPicPr>
        <p:blipFill>
          <a:blip r:embed="rId2"/>
          <a:stretch>
            <a:fillRect/>
          </a:stretch>
        </p:blipFill>
        <p:spPr>
          <a:xfrm>
            <a:off x="9944432" y="6286522"/>
            <a:ext cx="1447619" cy="361905"/>
          </a:xfrm>
          <a:prstGeom prst="rect">
            <a:avLst/>
          </a:prstGeom>
        </p:spPr>
      </p:pic>
    </p:spTree>
    <p:extLst>
      <p:ext uri="{BB962C8B-B14F-4D97-AF65-F5344CB8AC3E}">
        <p14:creationId xmlns:p14="http://schemas.microsoft.com/office/powerpoint/2010/main" val="1411792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sp>
        <p:nvSpPr>
          <p:cNvPr id="12" name="Rectangle 11"/>
          <p:cNvSpPr/>
          <p:nvPr userDrawn="1"/>
        </p:nvSpPr>
        <p:spPr>
          <a:xfrm>
            <a:off x="466725" y="266700"/>
            <a:ext cx="6267450" cy="2933700"/>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13" name="Picture 12"/>
          <p:cNvPicPr>
            <a:picLocks noChangeAspect="1"/>
          </p:cNvPicPr>
          <p:nvPr userDrawn="1"/>
        </p:nvPicPr>
        <p:blipFill>
          <a:blip r:embed="rId3"/>
          <a:stretch>
            <a:fillRect/>
          </a:stretch>
        </p:blipFill>
        <p:spPr>
          <a:xfrm>
            <a:off x="705182" y="457222"/>
            <a:ext cx="1447619" cy="361905"/>
          </a:xfrm>
          <a:prstGeom prst="rect">
            <a:avLst/>
          </a:prstGeom>
        </p:spPr>
      </p:pic>
    </p:spTree>
    <p:extLst>
      <p:ext uri="{BB962C8B-B14F-4D97-AF65-F5344CB8AC3E}">
        <p14:creationId xmlns:p14="http://schemas.microsoft.com/office/powerpoint/2010/main" val="5438878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1008"/>
            <a:ext cx="12192000" cy="6855984"/>
          </a:xfrm>
          <a:prstGeom prst="rect">
            <a:avLst/>
          </a:prstGeom>
        </p:spPr>
      </p:pic>
      <p:sp>
        <p:nvSpPr>
          <p:cNvPr id="12" name="Rectangle 11"/>
          <p:cNvSpPr/>
          <p:nvPr userDrawn="1"/>
        </p:nvSpPr>
        <p:spPr bwMode="auto">
          <a:xfrm>
            <a:off x="263887" y="4618991"/>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a:xfrm>
            <a:off x="0" y="2966772"/>
            <a:ext cx="12192000" cy="3890220"/>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dirty="0"/>
          </a:p>
        </p:txBody>
      </p:sp>
      <p:sp>
        <p:nvSpPr>
          <p:cNvPr id="13" name="Title 1"/>
          <p:cNvSpPr>
            <a:spLocks noGrp="1"/>
          </p:cNvSpPr>
          <p:nvPr>
            <p:ph type="title" hasCustomPrompt="1"/>
          </p:nvPr>
        </p:nvSpPr>
        <p:spPr bwMode="auto">
          <a:xfrm>
            <a:off x="257354" y="4576557"/>
            <a:ext cx="8354964" cy="1255173"/>
          </a:xfrm>
          <a:noFill/>
        </p:spPr>
        <p:txBody>
          <a:bodyPr lIns="146304" tIns="91440" rIns="146304" bIns="0" anchor="b" anchorCtr="0"/>
          <a:lstStyle>
            <a:lvl1pPr marL="0" algn="l" defTabSz="896225"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dirty="0"/>
              <a:t>Presentation title</a:t>
            </a:r>
          </a:p>
        </p:txBody>
      </p:sp>
      <p:sp>
        <p:nvSpPr>
          <p:cNvPr id="14" name="Text Placeholder 2"/>
          <p:cNvSpPr>
            <a:spLocks noGrp="1"/>
          </p:cNvSpPr>
          <p:nvPr>
            <p:ph type="body" sz="quarter" idx="14" hasCustomPrompt="1"/>
          </p:nvPr>
        </p:nvSpPr>
        <p:spPr bwMode="auto">
          <a:xfrm>
            <a:off x="263884" y="5840966"/>
            <a:ext cx="8354964" cy="476135"/>
          </a:xfrm>
        </p:spPr>
        <p:txBody>
          <a:bodyPr tIns="0" bIns="109728">
            <a:noAutofit/>
          </a:bodyPr>
          <a:lstStyle>
            <a:lvl1pPr marL="0" indent="0" algn="l" defTabSz="896225"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dirty="0"/>
              <a:t>Subtitle</a:t>
            </a:r>
          </a:p>
        </p:txBody>
      </p:sp>
      <p:pic>
        <p:nvPicPr>
          <p:cNvPr id="16" name="Picture 15"/>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58" y="464947"/>
            <a:ext cx="1601410" cy="516416"/>
          </a:xfrm>
          <a:prstGeom prst="rect">
            <a:avLst/>
          </a:prstGeom>
        </p:spPr>
      </p:pic>
      <p:pic>
        <p:nvPicPr>
          <p:cNvPr id="20" name="Picture 1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08725" y="5869854"/>
            <a:ext cx="2004978" cy="737522"/>
          </a:xfrm>
          <a:prstGeom prst="rect">
            <a:avLst/>
          </a:prstGeom>
        </p:spPr>
      </p:pic>
    </p:spTree>
    <p:extLst>
      <p:ext uri="{BB962C8B-B14F-4D97-AF65-F5344CB8AC3E}">
        <p14:creationId xmlns:p14="http://schemas.microsoft.com/office/powerpoint/2010/main" val="248235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99665"/>
          </a:xfrm>
        </p:spPr>
        <p:txBody>
          <a:bodyPr/>
          <a:lstStyle>
            <a:lvl1pPr marL="0" algn="l" defTabSz="896057" rtl="0" eaLnBrk="1" latinLnBrk="0" hangingPunct="1">
              <a:spcBef>
                <a:spcPct val="0"/>
              </a:spcBef>
              <a:buNone/>
              <a:defRPr lang="en-US" sz="3920"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2826678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99665"/>
          </a:xfrm>
        </p:spPr>
        <p:txBody>
          <a:bodyPr/>
          <a:lstStyle>
            <a:lvl1pPr marL="0" algn="l" defTabSz="896057" rtl="0" eaLnBrk="1" latinLnBrk="0" hangingPunct="1">
              <a:spcBef>
                <a:spcPct val="0"/>
              </a:spcBef>
              <a:buNone/>
              <a:defRPr lang="en-US" sz="4312" b="0" i="0" u="none" kern="1200" spc="-147" baseline="0" dirty="0">
                <a:solidFill>
                  <a:schemeClr val="bg1"/>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314717270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06897"/>
          </a:xfrm>
        </p:spPr>
        <p:txBody>
          <a:bodyPr/>
          <a:lstStyle>
            <a:lvl1pPr marL="0" algn="l" defTabSz="896057"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27075814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06897"/>
          </a:xfrm>
        </p:spPr>
        <p:txBody>
          <a:bodyPr/>
          <a:lstStyle>
            <a:lvl1pPr marL="0" algn="l" defTabSz="896057" rtl="0" eaLnBrk="1" latinLnBrk="0" hangingPunct="1">
              <a:spcBef>
                <a:spcPct val="0"/>
              </a:spcBef>
              <a:buNone/>
              <a:defRPr lang="en-US" sz="4312" b="0" i="0" u="none" kern="1200" spc="-147" baseline="0" dirty="0">
                <a:solidFill>
                  <a:schemeClr val="bg1"/>
                </a:solidFill>
                <a:latin typeface="Segoe UI Semibold" charset="0"/>
                <a:ea typeface="Segoe UI Semibold" charset="0"/>
                <a:cs typeface="Segoe UI Semibold" charset="0"/>
              </a:defRPr>
            </a:lvl1pPr>
          </a:lstStyle>
          <a:p>
            <a:r>
              <a:rPr lang="en-US" dirty="0"/>
              <a:t>Click to edit Master title style</a:t>
            </a:r>
          </a:p>
        </p:txBody>
      </p:sp>
      <p:sp>
        <p:nvSpPr>
          <p:cNvPr id="8" name="Text Placeholder 7"/>
          <p:cNvSpPr>
            <a:spLocks noGrp="1"/>
          </p:cNvSpPr>
          <p:nvPr>
            <p:ph type="body" sz="quarter" idx="10"/>
          </p:nvPr>
        </p:nvSpPr>
        <p:spPr>
          <a:xfrm>
            <a:off x="269242" y="1186960"/>
            <a:ext cx="11655078" cy="603435"/>
          </a:xfrm>
        </p:spPr>
        <p:txBody>
          <a:bodyPr tIns="0" bIns="0"/>
          <a:lstStyle>
            <a:lvl1pPr marL="0" indent="0">
              <a:buNone/>
              <a:defRPr lang="en-US" sz="1961" kern="1200" spc="-29" baseline="0" dirty="0">
                <a:solidFill>
                  <a:srgbClr val="ED6722"/>
                </a:solidFill>
                <a:latin typeface="+mn-lt"/>
                <a:ea typeface="+mn-ea"/>
                <a:cs typeface="Bodoni Std Bold Italic"/>
              </a:defRPr>
            </a:lvl1pPr>
          </a:lstStyle>
          <a:p>
            <a:pPr marL="0" lvl="0" algn="l" defTabSz="896225" rtl="0" eaLnBrk="1" latinLnBrk="0" hangingPunct="1"/>
            <a:r>
              <a:rPr lang="en-US" dirty="0"/>
              <a:t>Edit Master text styles</a:t>
            </a:r>
          </a:p>
          <a:p>
            <a:pPr marL="0" lvl="0" algn="l" defTabSz="896225" rtl="0" eaLnBrk="1" latinLnBrk="0" hangingPunct="1"/>
            <a:endParaRPr lang="en-US" dirty="0"/>
          </a:p>
        </p:txBody>
      </p:sp>
    </p:spTree>
    <p:extLst>
      <p:ext uri="{BB962C8B-B14F-4D97-AF65-F5344CB8AC3E}">
        <p14:creationId xmlns:p14="http://schemas.microsoft.com/office/powerpoint/2010/main" val="11463657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92285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2/25/2020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dirty="0"/>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67376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74441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466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312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1"/>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59"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2986174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1"/>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59" eaLnBrk="0" hangingPunct="0"/>
            <a:r>
              <a:rPr lang="en-US" sz="686" dirty="0">
                <a:solidFill>
                  <a:schemeClr val="tx1">
                    <a:lumMod val="25000"/>
                    <a:lumOff val="75000"/>
                  </a:schemeClr>
                </a:solidFill>
                <a:cs typeface="Segoe UI" pitchFamily="34" charset="0"/>
              </a:rPr>
              <a:t>©</a:t>
            </a:r>
            <a:r>
              <a:rPr lang="en-US" sz="686" baseline="0" dirty="0">
                <a:solidFill>
                  <a:schemeClr val="tx1">
                    <a:lumMod val="25000"/>
                    <a:lumOff val="75000"/>
                  </a:schemeClr>
                </a:solidFill>
                <a:cs typeface="Segoe UI" pitchFamily="34" charset="0"/>
              </a:rPr>
              <a:t> Copyright</a:t>
            </a:r>
            <a:r>
              <a:rPr lang="en-US" sz="686" dirty="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userDrawn="1"/>
        </p:nvPicPr>
        <p:blipFill>
          <a:blip r:embed="rId2"/>
          <a:stretch>
            <a:fillRect/>
          </a:stretch>
        </p:blipFill>
        <p:spPr>
          <a:xfrm>
            <a:off x="12664" y="2679589"/>
            <a:ext cx="4074608" cy="1498825"/>
          </a:xfrm>
          <a:prstGeom prst="rect">
            <a:avLst/>
          </a:prstGeom>
        </p:spPr>
      </p:pic>
    </p:spTree>
    <p:extLst>
      <p:ext uri="{BB962C8B-B14F-4D97-AF65-F5344CB8AC3E}">
        <p14:creationId xmlns:p14="http://schemas.microsoft.com/office/powerpoint/2010/main" val="48176913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F2C812"/>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ndParaRPr>
          </a:p>
        </p:txBody>
      </p:sp>
      <p:pic>
        <p:nvPicPr>
          <p:cNvPr id="10" name="Picture 9"/>
          <p:cNvPicPr>
            <a:picLocks noChangeAspect="1"/>
          </p:cNvPicPr>
          <p:nvPr userDrawn="1"/>
        </p:nvPicPr>
        <p:blipFill>
          <a:blip r:embed="rId2"/>
          <a:stretch>
            <a:fillRect/>
          </a:stretch>
        </p:blipFill>
        <p:spPr>
          <a:xfrm>
            <a:off x="9944432" y="6286522"/>
            <a:ext cx="1447619" cy="361905"/>
          </a:xfrm>
          <a:prstGeom prst="rect">
            <a:avLst/>
          </a:prstGeom>
        </p:spPr>
      </p:pic>
    </p:spTree>
    <p:extLst>
      <p:ext uri="{BB962C8B-B14F-4D97-AF65-F5344CB8AC3E}">
        <p14:creationId xmlns:p14="http://schemas.microsoft.com/office/powerpoint/2010/main" val="64396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1841" t="8088" b="18978"/>
          <a:stretch/>
        </p:blipFill>
        <p:spPr>
          <a:xfrm>
            <a:off x="0" y="-1"/>
            <a:ext cx="12192000" cy="6858973"/>
          </a:xfrm>
          <a:prstGeom prst="rect">
            <a:avLst/>
          </a:prstGeom>
        </p:spPr>
      </p:pic>
    </p:spTree>
    <p:extLst>
      <p:ext uri="{BB962C8B-B14F-4D97-AF65-F5344CB8AC3E}">
        <p14:creationId xmlns:p14="http://schemas.microsoft.com/office/powerpoint/2010/main" val="292376946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3213" y="5799727"/>
            <a:ext cx="2193276" cy="806897"/>
          </a:xfrm>
          <a:prstGeom prst="rect">
            <a:avLst/>
          </a:prstGeom>
        </p:spPr>
      </p:pic>
    </p:spTree>
    <p:extLst>
      <p:ext uri="{BB962C8B-B14F-4D97-AF65-F5344CB8AC3E}">
        <p14:creationId xmlns:p14="http://schemas.microsoft.com/office/powerpoint/2010/main" val="2566922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65249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2/25/2020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dirty="0"/>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455975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26480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06318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07765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100193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045747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228678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4520031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4571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96211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2/25/2020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dirty="0"/>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047559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811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05547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2939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63949247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64790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60834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95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694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936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2/25/2020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dirty="0"/>
          </a:p>
        </p:txBody>
      </p:sp>
    </p:spTree>
    <p:extLst>
      <p:ext uri="{BB962C8B-B14F-4D97-AF65-F5344CB8AC3E}">
        <p14:creationId xmlns:p14="http://schemas.microsoft.com/office/powerpoint/2010/main" val="1641332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521291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spTree>
    <p:extLst>
      <p:ext uri="{BB962C8B-B14F-4D97-AF65-F5344CB8AC3E}">
        <p14:creationId xmlns:p14="http://schemas.microsoft.com/office/powerpoint/2010/main" val="136369848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76268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flipH="1">
            <a:off x="0" y="0"/>
            <a:ext cx="12191377" cy="6858623"/>
          </a:xfrm>
          <a:prstGeom prst="rect">
            <a:avLst/>
          </a:prstGeom>
          <a:noFill/>
          <a:ln>
            <a:noFill/>
          </a:ln>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6121975"/>
            <a:ext cx="1254995" cy="267936"/>
          </a:xfrm>
          <a:prstGeom prst="rect">
            <a:avLst/>
          </a:prstGeom>
        </p:spPr>
      </p:pic>
      <p:grpSp>
        <p:nvGrpSpPr>
          <p:cNvPr id="3" name="Group 2"/>
          <p:cNvGrpSpPr/>
          <p:nvPr userDrawn="1"/>
        </p:nvGrpSpPr>
        <p:grpSpPr>
          <a:xfrm>
            <a:off x="6880605" y="-3113"/>
            <a:ext cx="5311638" cy="6861113"/>
            <a:chOff x="7018575" y="-3175"/>
            <a:chExt cx="5418147" cy="6997700"/>
          </a:xfrm>
        </p:grpSpPr>
        <p:sp>
          <p:nvSpPr>
            <p:cNvPr id="14" name="Freeform 13"/>
            <p:cNvSpPr>
              <a:spLocks/>
            </p:cNvSpPr>
            <p:nvPr userDrawn="1"/>
          </p:nvSpPr>
          <p:spPr bwMode="auto">
            <a:xfrm>
              <a:off x="7018575" y="-3175"/>
              <a:ext cx="5418147" cy="6997700"/>
            </a:xfrm>
            <a:custGeom>
              <a:avLst/>
              <a:gdLst>
                <a:gd name="connsiteX0" fmla="*/ 1503362 w 5418147"/>
                <a:gd name="connsiteY0" fmla="*/ 0 h 6997700"/>
                <a:gd name="connsiteX1" fmla="*/ 5418147 w 5418147"/>
                <a:gd name="connsiteY1" fmla="*/ 0 h 6997700"/>
                <a:gd name="connsiteX2" fmla="*/ 5418147 w 5418147"/>
                <a:gd name="connsiteY2" fmla="*/ 6997700 h 6997700"/>
                <a:gd name="connsiteX3" fmla="*/ 0 w 5418147"/>
                <a:gd name="connsiteY3" fmla="*/ 6997700 h 6997700"/>
              </a:gdLst>
              <a:ahLst/>
              <a:cxnLst>
                <a:cxn ang="0">
                  <a:pos x="connsiteX0" y="connsiteY0"/>
                </a:cxn>
                <a:cxn ang="0">
                  <a:pos x="connsiteX1" y="connsiteY1"/>
                </a:cxn>
                <a:cxn ang="0">
                  <a:pos x="connsiteX2" y="connsiteY2"/>
                </a:cxn>
                <a:cxn ang="0">
                  <a:pos x="connsiteX3" y="connsiteY3"/>
                </a:cxn>
              </a:cxnLst>
              <a:rect l="l" t="t" r="r" b="b"/>
              <a:pathLst>
                <a:path w="5418147" h="6997700">
                  <a:moveTo>
                    <a:pt x="1503362" y="0"/>
                  </a:moveTo>
                  <a:lnTo>
                    <a:pt x="5418147" y="0"/>
                  </a:lnTo>
                  <a:lnTo>
                    <a:pt x="5418147" y="6997700"/>
                  </a:lnTo>
                  <a:lnTo>
                    <a:pt x="0" y="69977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sz="1765" dirty="0"/>
            </a:p>
          </p:txBody>
        </p:sp>
        <p:sp>
          <p:nvSpPr>
            <p:cNvPr id="15" name="TextBox 14"/>
            <p:cNvSpPr txBox="1"/>
            <p:nvPr userDrawn="1"/>
          </p:nvSpPr>
          <p:spPr>
            <a:xfrm>
              <a:off x="8516907" y="2138988"/>
              <a:ext cx="3609001" cy="1973682"/>
            </a:xfrm>
            <a:prstGeom prst="rect">
              <a:avLst/>
            </a:prstGeom>
            <a:noFill/>
          </p:spPr>
          <p:txBody>
            <a:bodyPr wrap="none" lIns="182880" tIns="146304" rIns="182880" bIns="146304" rtlCol="0">
              <a:spAutoFit/>
            </a:bodyPr>
            <a:lstStyle/>
            <a:p>
              <a:pPr>
                <a:lnSpc>
                  <a:spcPct val="75000"/>
                </a:lnSpc>
                <a:spcAft>
                  <a:spcPts val="588"/>
                </a:spcAft>
              </a:pPr>
              <a:r>
                <a:rPr lang="en-US" sz="4313" dirty="0">
                  <a:gradFill>
                    <a:gsLst>
                      <a:gs pos="2917">
                        <a:schemeClr val="tx1"/>
                      </a:gs>
                      <a:gs pos="30000">
                        <a:schemeClr val="tx1"/>
                      </a:gs>
                    </a:gsLst>
                    <a:lin ang="5400000" scaled="0"/>
                  </a:gradFill>
                </a:rPr>
                <a:t>Microsoft</a:t>
              </a:r>
            </a:p>
            <a:p>
              <a:pPr>
                <a:lnSpc>
                  <a:spcPct val="75000"/>
                </a:lnSpc>
                <a:spcAft>
                  <a:spcPts val="588"/>
                </a:spcAft>
              </a:pPr>
              <a:r>
                <a:rPr lang="en-US" sz="4313" dirty="0">
                  <a:gradFill>
                    <a:gsLst>
                      <a:gs pos="2917">
                        <a:schemeClr val="tx1"/>
                      </a:gs>
                      <a:gs pos="30000">
                        <a:schemeClr val="tx1"/>
                      </a:gs>
                    </a:gsLst>
                    <a:lin ang="5400000" scaled="0"/>
                  </a:gradFill>
                </a:rPr>
                <a:t>Data Insights</a:t>
              </a:r>
            </a:p>
            <a:p>
              <a:pPr>
                <a:lnSpc>
                  <a:spcPct val="75000"/>
                </a:lnSpc>
                <a:spcAft>
                  <a:spcPts val="588"/>
                </a:spcAft>
              </a:pPr>
              <a:r>
                <a:rPr lang="en-US" sz="4313" dirty="0">
                  <a:gradFill>
                    <a:gsLst>
                      <a:gs pos="2917">
                        <a:schemeClr val="tx1"/>
                      </a:gs>
                      <a:gs pos="30000">
                        <a:schemeClr val="tx1"/>
                      </a:gs>
                    </a:gsLst>
                    <a:lin ang="5400000" scaled="0"/>
                  </a:gradFill>
                </a:rPr>
                <a:t>Summit</a:t>
              </a:r>
            </a:p>
          </p:txBody>
        </p:sp>
        <p:sp>
          <p:nvSpPr>
            <p:cNvPr id="16" name="TextBox 15"/>
            <p:cNvSpPr txBox="1"/>
            <p:nvPr userDrawn="1"/>
          </p:nvSpPr>
          <p:spPr>
            <a:xfrm>
              <a:off x="8516907" y="4087270"/>
              <a:ext cx="2414635" cy="1019253"/>
            </a:xfrm>
            <a:prstGeom prst="rect">
              <a:avLst/>
            </a:prstGeom>
            <a:noFill/>
          </p:spPr>
          <p:txBody>
            <a:bodyPr wrap="none" lIns="182880" tIns="146304" rIns="182880" bIns="146304" rtlCol="0">
              <a:spAutoFit/>
            </a:bodyPr>
            <a:lstStyle/>
            <a:p>
              <a:pPr>
                <a:lnSpc>
                  <a:spcPct val="75000"/>
                </a:lnSpc>
                <a:spcAft>
                  <a:spcPts val="588"/>
                </a:spcAft>
              </a:pPr>
              <a:r>
                <a:rPr lang="en-US" sz="2745" dirty="0">
                  <a:gradFill>
                    <a:gsLst>
                      <a:gs pos="2917">
                        <a:schemeClr val="tx1"/>
                      </a:gs>
                      <a:gs pos="30000">
                        <a:schemeClr val="tx1"/>
                      </a:gs>
                    </a:gsLst>
                    <a:lin ang="5400000" scaled="0"/>
                  </a:gradFill>
                </a:rPr>
                <a:t>March 22-23</a:t>
              </a:r>
            </a:p>
            <a:p>
              <a:pPr>
                <a:lnSpc>
                  <a:spcPct val="75000"/>
                </a:lnSpc>
                <a:spcAft>
                  <a:spcPts val="588"/>
                </a:spcAft>
              </a:pPr>
              <a:r>
                <a:rPr lang="en-US" sz="2745" dirty="0">
                  <a:gradFill>
                    <a:gsLst>
                      <a:gs pos="2917">
                        <a:schemeClr val="tx1"/>
                      </a:gs>
                      <a:gs pos="30000">
                        <a:schemeClr val="tx1"/>
                      </a:gs>
                    </a:gsLst>
                    <a:lin ang="5400000" scaled="0"/>
                  </a:gradFill>
                </a:rPr>
                <a:t>Bellevue, WA</a:t>
              </a:r>
            </a:p>
          </p:txBody>
        </p:sp>
      </p:grpSp>
    </p:spTree>
    <p:extLst>
      <p:ext uri="{BB962C8B-B14F-4D97-AF65-F5344CB8AC3E}">
        <p14:creationId xmlns:p14="http://schemas.microsoft.com/office/powerpoint/2010/main" val="227908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Slide Photo_Option">
    <p:spTree>
      <p:nvGrpSpPr>
        <p:cNvPr id="1" name=""/>
        <p:cNvGrpSpPr/>
        <p:nvPr/>
      </p:nvGrpSpPr>
      <p:grpSpPr>
        <a:xfrm>
          <a:off x="0" y="0"/>
          <a:ext cx="0" cy="0"/>
          <a:chOff x="0" y="0"/>
          <a:chExt cx="0" cy="0"/>
        </a:xfrm>
      </p:grpSpPr>
      <p:sp>
        <p:nvSpPr>
          <p:cNvPr id="10" name="Freeform 9"/>
          <p:cNvSpPr>
            <a:spLocks/>
          </p:cNvSpPr>
          <p:nvPr userDrawn="1"/>
        </p:nvSpPr>
        <p:spPr bwMode="invGray">
          <a:xfrm>
            <a:off x="0" y="4364214"/>
            <a:ext cx="12192000" cy="2500956"/>
          </a:xfrm>
          <a:custGeom>
            <a:avLst/>
            <a:gdLst>
              <a:gd name="connsiteX0" fmla="*/ 10360025 w 12436475"/>
              <a:gd name="connsiteY0" fmla="*/ 0 h 2550744"/>
              <a:gd name="connsiteX1" fmla="*/ 12436475 w 12436475"/>
              <a:gd name="connsiteY1" fmla="*/ 795600 h 2550744"/>
              <a:gd name="connsiteX2" fmla="*/ 12436475 w 12436475"/>
              <a:gd name="connsiteY2" fmla="*/ 2547284 h 2550744"/>
              <a:gd name="connsiteX3" fmla="*/ 12436475 w 12436475"/>
              <a:gd name="connsiteY3" fmla="*/ 2550744 h 2550744"/>
              <a:gd name="connsiteX4" fmla="*/ 0 w 12436475"/>
              <a:gd name="connsiteY4" fmla="*/ 2550744 h 2550744"/>
              <a:gd name="connsiteX5" fmla="*/ 0 w 12436475"/>
              <a:gd name="connsiteY5" fmla="*/ 2370885 h 2550744"/>
              <a:gd name="connsiteX6" fmla="*/ 0 w 12436475"/>
              <a:gd name="connsiteY6" fmla="*/ 1075823 h 2550744"/>
              <a:gd name="connsiteX7" fmla="*/ 2016125 w 12436475"/>
              <a:gd name="connsiteY7" fmla="*/ 793640 h 2550744"/>
              <a:gd name="connsiteX8" fmla="*/ 5283200 w 12436475"/>
              <a:gd name="connsiteY8" fmla="*/ 1651947 h 2550744"/>
              <a:gd name="connsiteX9" fmla="*/ 10360025 w 12436475"/>
              <a:gd name="connsiteY9" fmla="*/ 0 h 25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2550744">
                <a:moveTo>
                  <a:pt x="10360025" y="0"/>
                </a:moveTo>
                <a:cubicBezTo>
                  <a:pt x="11176000" y="0"/>
                  <a:pt x="11890375" y="372325"/>
                  <a:pt x="12436475" y="795600"/>
                </a:cubicBezTo>
                <a:cubicBezTo>
                  <a:pt x="12436475" y="795600"/>
                  <a:pt x="12436475" y="795600"/>
                  <a:pt x="12436475" y="2547284"/>
                </a:cubicBezTo>
                <a:lnTo>
                  <a:pt x="12436475" y="2550744"/>
                </a:lnTo>
                <a:lnTo>
                  <a:pt x="0" y="2550744"/>
                </a:lnTo>
                <a:lnTo>
                  <a:pt x="0" y="2370885"/>
                </a:lnTo>
                <a:cubicBezTo>
                  <a:pt x="0" y="2010128"/>
                  <a:pt x="0" y="1582565"/>
                  <a:pt x="0" y="1075823"/>
                </a:cubicBezTo>
                <a:cubicBezTo>
                  <a:pt x="0" y="1075823"/>
                  <a:pt x="1063625" y="746610"/>
                  <a:pt x="2016125" y="793640"/>
                </a:cubicBezTo>
                <a:cubicBezTo>
                  <a:pt x="2968625" y="840671"/>
                  <a:pt x="4152900" y="1640190"/>
                  <a:pt x="5283200" y="1651947"/>
                </a:cubicBezTo>
                <a:cubicBezTo>
                  <a:pt x="6416675" y="1663705"/>
                  <a:pt x="8474075" y="0"/>
                  <a:pt x="10360025" y="0"/>
                </a:cubicBezTo>
                <a:close/>
              </a:path>
            </a:pathLst>
          </a:custGeom>
          <a:solidFill>
            <a:schemeClr val="tx1">
              <a:alpha val="10000"/>
            </a:schemeClr>
          </a:solidFill>
          <a:ln>
            <a:noFill/>
          </a:ln>
        </p:spPr>
        <p:txBody>
          <a:bodyPr vert="horz" wrap="square" lIns="89642" tIns="44821" rIns="89642" bIns="44821" numCol="1" anchor="t" anchorCtr="0" compatLnSpc="1">
            <a:prstTxWarp prst="textNoShape">
              <a:avLst/>
            </a:prstTxWarp>
          </a:bodyPr>
          <a:lstStyle/>
          <a:p>
            <a:pPr lvl="0"/>
            <a:endParaRPr lang="en-US" sz="1765" dirty="0"/>
          </a:p>
        </p:txBody>
      </p:sp>
      <p:sp>
        <p:nvSpPr>
          <p:cNvPr id="11" name="Freeform 10"/>
          <p:cNvSpPr>
            <a:spLocks/>
          </p:cNvSpPr>
          <p:nvPr userDrawn="1"/>
        </p:nvSpPr>
        <p:spPr bwMode="invGray">
          <a:xfrm>
            <a:off x="0" y="4905431"/>
            <a:ext cx="12192000" cy="1959739"/>
          </a:xfrm>
          <a:custGeom>
            <a:avLst/>
            <a:gdLst>
              <a:gd name="connsiteX0" fmla="*/ 2930526 w 12436475"/>
              <a:gd name="connsiteY0" fmla="*/ 1729 h 1998752"/>
              <a:gd name="connsiteX1" fmla="*/ 5788025 w 12436475"/>
              <a:gd name="connsiteY1" fmla="*/ 965528 h 1998752"/>
              <a:gd name="connsiteX2" fmla="*/ 7159625 w 12436475"/>
              <a:gd name="connsiteY2" fmla="*/ 1041686 h 1998752"/>
              <a:gd name="connsiteX3" fmla="*/ 9731375 w 12436475"/>
              <a:gd name="connsiteY3" fmla="*/ 1656207 h 1998752"/>
              <a:gd name="connsiteX4" fmla="*/ 12436475 w 12436475"/>
              <a:gd name="connsiteY4" fmla="*/ 1041686 h 1998752"/>
              <a:gd name="connsiteX5" fmla="*/ 12436475 w 12436475"/>
              <a:gd name="connsiteY5" fmla="*/ 1866991 h 1998752"/>
              <a:gd name="connsiteX6" fmla="*/ 12436475 w 12436475"/>
              <a:gd name="connsiteY6" fmla="*/ 1998752 h 1998752"/>
              <a:gd name="connsiteX7" fmla="*/ 0 w 12436475"/>
              <a:gd name="connsiteY7" fmla="*/ 1998752 h 1998752"/>
              <a:gd name="connsiteX8" fmla="*/ 0 w 12436475"/>
              <a:gd name="connsiteY8" fmla="*/ 962902 h 1998752"/>
              <a:gd name="connsiteX9" fmla="*/ 1292225 w 12436475"/>
              <a:gd name="connsiteY9" fmla="*/ 773819 h 1998752"/>
              <a:gd name="connsiteX10" fmla="*/ 2930526 w 12436475"/>
              <a:gd name="connsiteY10" fmla="*/ 1729 h 199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6475" h="1998752">
                <a:moveTo>
                  <a:pt x="2930526" y="1729"/>
                </a:moveTo>
                <a:cubicBezTo>
                  <a:pt x="3597275" y="-45542"/>
                  <a:pt x="4625976" y="891996"/>
                  <a:pt x="5788025" y="965528"/>
                </a:cubicBezTo>
                <a:cubicBezTo>
                  <a:pt x="6950075" y="1041686"/>
                  <a:pt x="6359525" y="976033"/>
                  <a:pt x="7159625" y="1041686"/>
                </a:cubicBezTo>
                <a:cubicBezTo>
                  <a:pt x="7959725" y="1104714"/>
                  <a:pt x="8893175" y="1656207"/>
                  <a:pt x="9731375" y="1656207"/>
                </a:cubicBezTo>
                <a:cubicBezTo>
                  <a:pt x="10569575" y="1656207"/>
                  <a:pt x="12436475" y="1041686"/>
                  <a:pt x="12436475" y="1041686"/>
                </a:cubicBezTo>
                <a:cubicBezTo>
                  <a:pt x="12436475" y="1344269"/>
                  <a:pt x="12436475" y="1618484"/>
                  <a:pt x="12436475" y="1866991"/>
                </a:cubicBezTo>
                <a:lnTo>
                  <a:pt x="12436475" y="1998752"/>
                </a:lnTo>
                <a:lnTo>
                  <a:pt x="0" y="1998752"/>
                </a:lnTo>
                <a:lnTo>
                  <a:pt x="0" y="962902"/>
                </a:lnTo>
                <a:cubicBezTo>
                  <a:pt x="0" y="962902"/>
                  <a:pt x="796925" y="1010173"/>
                  <a:pt x="1292225" y="773819"/>
                </a:cubicBezTo>
                <a:cubicBezTo>
                  <a:pt x="1787525" y="537465"/>
                  <a:pt x="2263775" y="49000"/>
                  <a:pt x="2930526" y="1729"/>
                </a:cubicBezTo>
                <a:close/>
              </a:path>
            </a:pathLst>
          </a:custGeom>
          <a:solidFill>
            <a:srgbClr val="3192DF"/>
          </a:solidFill>
          <a:ln>
            <a:noFill/>
          </a:ln>
        </p:spPr>
        <p:txBody>
          <a:bodyPr vert="horz" wrap="square" lIns="89642" tIns="44821" rIns="89642" bIns="44821" numCol="1" anchor="t" anchorCtr="0" compatLnSpc="1">
            <a:prstTxWarp prst="textNoShape">
              <a:avLst/>
            </a:prstTxWarp>
          </a:bodyPr>
          <a:lstStyle/>
          <a:p>
            <a:pPr lvl="0"/>
            <a:endParaRPr lang="en-US" sz="1765" dirty="0"/>
          </a:p>
        </p:txBody>
      </p:sp>
      <p:sp>
        <p:nvSpPr>
          <p:cNvPr id="9" name="Title 1"/>
          <p:cNvSpPr>
            <a:spLocks noGrp="1"/>
          </p:cNvSpPr>
          <p:nvPr userDrawn="1">
            <p:ph type="title" hasCustomPrompt="1"/>
          </p:nvPr>
        </p:nvSpPr>
        <p:spPr bwMode="auto">
          <a:xfrm>
            <a:off x="269302" y="1187621"/>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67683" y="2987083"/>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8585" y="6121975"/>
            <a:ext cx="1254995" cy="267936"/>
          </a:xfrm>
          <a:prstGeom prst="rect">
            <a:avLst/>
          </a:prstGeom>
        </p:spPr>
      </p:pic>
    </p:spTree>
    <p:extLst>
      <p:ext uri="{BB962C8B-B14F-4D97-AF65-F5344CB8AC3E}">
        <p14:creationId xmlns:p14="http://schemas.microsoft.com/office/powerpoint/2010/main" val="276447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7" name="Freeform 6"/>
          <p:cNvSpPr>
            <a:spLocks/>
          </p:cNvSpPr>
          <p:nvPr userDrawn="1"/>
        </p:nvSpPr>
        <p:spPr bwMode="invGray">
          <a:xfrm>
            <a:off x="0" y="4364214"/>
            <a:ext cx="12192000" cy="2500956"/>
          </a:xfrm>
          <a:custGeom>
            <a:avLst/>
            <a:gdLst>
              <a:gd name="connsiteX0" fmla="*/ 10360025 w 12436475"/>
              <a:gd name="connsiteY0" fmla="*/ 0 h 2550744"/>
              <a:gd name="connsiteX1" fmla="*/ 12436475 w 12436475"/>
              <a:gd name="connsiteY1" fmla="*/ 795600 h 2550744"/>
              <a:gd name="connsiteX2" fmla="*/ 12436475 w 12436475"/>
              <a:gd name="connsiteY2" fmla="*/ 2547284 h 2550744"/>
              <a:gd name="connsiteX3" fmla="*/ 12436475 w 12436475"/>
              <a:gd name="connsiteY3" fmla="*/ 2550744 h 2550744"/>
              <a:gd name="connsiteX4" fmla="*/ 0 w 12436475"/>
              <a:gd name="connsiteY4" fmla="*/ 2550744 h 2550744"/>
              <a:gd name="connsiteX5" fmla="*/ 0 w 12436475"/>
              <a:gd name="connsiteY5" fmla="*/ 2370885 h 2550744"/>
              <a:gd name="connsiteX6" fmla="*/ 0 w 12436475"/>
              <a:gd name="connsiteY6" fmla="*/ 1075823 h 2550744"/>
              <a:gd name="connsiteX7" fmla="*/ 2016125 w 12436475"/>
              <a:gd name="connsiteY7" fmla="*/ 793640 h 2550744"/>
              <a:gd name="connsiteX8" fmla="*/ 5283200 w 12436475"/>
              <a:gd name="connsiteY8" fmla="*/ 1651947 h 2550744"/>
              <a:gd name="connsiteX9" fmla="*/ 10360025 w 12436475"/>
              <a:gd name="connsiteY9" fmla="*/ 0 h 25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2550744">
                <a:moveTo>
                  <a:pt x="10360025" y="0"/>
                </a:moveTo>
                <a:cubicBezTo>
                  <a:pt x="11176000" y="0"/>
                  <a:pt x="11890375" y="372325"/>
                  <a:pt x="12436475" y="795600"/>
                </a:cubicBezTo>
                <a:cubicBezTo>
                  <a:pt x="12436475" y="795600"/>
                  <a:pt x="12436475" y="795600"/>
                  <a:pt x="12436475" y="2547284"/>
                </a:cubicBezTo>
                <a:lnTo>
                  <a:pt x="12436475" y="2550744"/>
                </a:lnTo>
                <a:lnTo>
                  <a:pt x="0" y="2550744"/>
                </a:lnTo>
                <a:lnTo>
                  <a:pt x="0" y="2370885"/>
                </a:lnTo>
                <a:cubicBezTo>
                  <a:pt x="0" y="2010128"/>
                  <a:pt x="0" y="1582565"/>
                  <a:pt x="0" y="1075823"/>
                </a:cubicBezTo>
                <a:cubicBezTo>
                  <a:pt x="0" y="1075823"/>
                  <a:pt x="1063625" y="746610"/>
                  <a:pt x="2016125" y="793640"/>
                </a:cubicBezTo>
                <a:cubicBezTo>
                  <a:pt x="2968625" y="840671"/>
                  <a:pt x="4152900" y="1640190"/>
                  <a:pt x="5283200" y="1651947"/>
                </a:cubicBezTo>
                <a:cubicBezTo>
                  <a:pt x="6416675" y="1663705"/>
                  <a:pt x="8474075" y="0"/>
                  <a:pt x="10360025" y="0"/>
                </a:cubicBezTo>
                <a:close/>
              </a:path>
            </a:pathLst>
          </a:custGeom>
          <a:solidFill>
            <a:schemeClr val="tx1">
              <a:alpha val="10000"/>
            </a:schemeClr>
          </a:solidFill>
          <a:ln>
            <a:noFill/>
          </a:ln>
        </p:spPr>
        <p:txBody>
          <a:bodyPr vert="horz" wrap="square" lIns="89642" tIns="44821" rIns="89642" bIns="44821" numCol="1" anchor="t" anchorCtr="0" compatLnSpc="1">
            <a:prstTxWarp prst="textNoShape">
              <a:avLst/>
            </a:prstTxWarp>
          </a:bodyPr>
          <a:lstStyle/>
          <a:p>
            <a:pPr lvl="0"/>
            <a:endParaRPr lang="en-US" sz="1765" dirty="0"/>
          </a:p>
        </p:txBody>
      </p:sp>
      <p:sp>
        <p:nvSpPr>
          <p:cNvPr id="8" name="Freeform 7"/>
          <p:cNvSpPr>
            <a:spLocks/>
          </p:cNvSpPr>
          <p:nvPr userDrawn="1"/>
        </p:nvSpPr>
        <p:spPr bwMode="invGray">
          <a:xfrm>
            <a:off x="0" y="4905431"/>
            <a:ext cx="12192000" cy="1959739"/>
          </a:xfrm>
          <a:custGeom>
            <a:avLst/>
            <a:gdLst>
              <a:gd name="connsiteX0" fmla="*/ 2930526 w 12436475"/>
              <a:gd name="connsiteY0" fmla="*/ 1729 h 1998752"/>
              <a:gd name="connsiteX1" fmla="*/ 5788025 w 12436475"/>
              <a:gd name="connsiteY1" fmla="*/ 965528 h 1998752"/>
              <a:gd name="connsiteX2" fmla="*/ 7159625 w 12436475"/>
              <a:gd name="connsiteY2" fmla="*/ 1041686 h 1998752"/>
              <a:gd name="connsiteX3" fmla="*/ 9731375 w 12436475"/>
              <a:gd name="connsiteY3" fmla="*/ 1656207 h 1998752"/>
              <a:gd name="connsiteX4" fmla="*/ 12436475 w 12436475"/>
              <a:gd name="connsiteY4" fmla="*/ 1041686 h 1998752"/>
              <a:gd name="connsiteX5" fmla="*/ 12436475 w 12436475"/>
              <a:gd name="connsiteY5" fmla="*/ 1866991 h 1998752"/>
              <a:gd name="connsiteX6" fmla="*/ 12436475 w 12436475"/>
              <a:gd name="connsiteY6" fmla="*/ 1998752 h 1998752"/>
              <a:gd name="connsiteX7" fmla="*/ 0 w 12436475"/>
              <a:gd name="connsiteY7" fmla="*/ 1998752 h 1998752"/>
              <a:gd name="connsiteX8" fmla="*/ 0 w 12436475"/>
              <a:gd name="connsiteY8" fmla="*/ 962902 h 1998752"/>
              <a:gd name="connsiteX9" fmla="*/ 1292225 w 12436475"/>
              <a:gd name="connsiteY9" fmla="*/ 773819 h 1998752"/>
              <a:gd name="connsiteX10" fmla="*/ 2930526 w 12436475"/>
              <a:gd name="connsiteY10" fmla="*/ 1729 h 199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6475" h="1998752">
                <a:moveTo>
                  <a:pt x="2930526" y="1729"/>
                </a:moveTo>
                <a:cubicBezTo>
                  <a:pt x="3597275" y="-45542"/>
                  <a:pt x="4625976" y="891996"/>
                  <a:pt x="5788025" y="965528"/>
                </a:cubicBezTo>
                <a:cubicBezTo>
                  <a:pt x="6950075" y="1041686"/>
                  <a:pt x="6359525" y="976033"/>
                  <a:pt x="7159625" y="1041686"/>
                </a:cubicBezTo>
                <a:cubicBezTo>
                  <a:pt x="7959725" y="1104714"/>
                  <a:pt x="8893175" y="1656207"/>
                  <a:pt x="9731375" y="1656207"/>
                </a:cubicBezTo>
                <a:cubicBezTo>
                  <a:pt x="10569575" y="1656207"/>
                  <a:pt x="12436475" y="1041686"/>
                  <a:pt x="12436475" y="1041686"/>
                </a:cubicBezTo>
                <a:cubicBezTo>
                  <a:pt x="12436475" y="1344269"/>
                  <a:pt x="12436475" y="1618484"/>
                  <a:pt x="12436475" y="1866991"/>
                </a:cubicBezTo>
                <a:lnTo>
                  <a:pt x="12436475" y="1998752"/>
                </a:lnTo>
                <a:lnTo>
                  <a:pt x="0" y="1998752"/>
                </a:lnTo>
                <a:lnTo>
                  <a:pt x="0" y="962902"/>
                </a:lnTo>
                <a:cubicBezTo>
                  <a:pt x="0" y="962902"/>
                  <a:pt x="796925" y="1010173"/>
                  <a:pt x="1292225" y="773819"/>
                </a:cubicBezTo>
                <a:cubicBezTo>
                  <a:pt x="1787525" y="537465"/>
                  <a:pt x="2263775" y="49000"/>
                  <a:pt x="2930526" y="1729"/>
                </a:cubicBezTo>
                <a:close/>
              </a:path>
            </a:pathLst>
          </a:custGeom>
          <a:solidFill>
            <a:srgbClr val="3192DF"/>
          </a:solidFill>
          <a:ln>
            <a:noFill/>
          </a:ln>
        </p:spPr>
        <p:txBody>
          <a:bodyPr vert="horz" wrap="square" lIns="89642" tIns="44821" rIns="89642" bIns="44821" numCol="1" anchor="t" anchorCtr="0" compatLnSpc="1">
            <a:prstTxWarp prst="textNoShape">
              <a:avLst/>
            </a:prstTxWarp>
          </a:bodyPr>
          <a:lstStyle/>
          <a:p>
            <a:pPr lvl="0"/>
            <a:endParaRPr lang="en-US" sz="1765" dirty="0"/>
          </a:p>
        </p:txBody>
      </p:sp>
    </p:spTree>
    <p:extLst>
      <p:ext uri="{BB962C8B-B14F-4D97-AF65-F5344CB8AC3E}">
        <p14:creationId xmlns:p14="http://schemas.microsoft.com/office/powerpoint/2010/main" val="355441937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2/25/2020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dirty="0"/>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2/25/2020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dirty="0"/>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2/25/2020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dirty="0"/>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2/25/2020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dirty="0"/>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3.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image" Target="../media/image3.png"/><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2/25/2020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dirty="0"/>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6" r:id="rId12"/>
    <p:sldLayoutId id="214748368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98479"/>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98144"/>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5"/>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777130583"/>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1" r:id="rId13"/>
  </p:sldLayoutIdLst>
  <p:transition>
    <p:fade/>
  </p:transition>
  <p:txStyles>
    <p:titleStyle>
      <a:lvl1pPr algn="l" defTabSz="91420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4" marR="0" indent="-336084" algn="l" defTabSz="91420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8" marR="0" indent="-236503" algn="l" defTabSz="91420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97" marR="0" indent="-224057" algn="l" defTabSz="91420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53" marR="0" indent="-224057" algn="l" defTabSz="91420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09" marR="0" indent="-224057" algn="l" defTabSz="91420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56"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58"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59"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62"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02" rtl="0" eaLnBrk="1" latinLnBrk="0" hangingPunct="1">
        <a:defRPr sz="1765" kern="1200">
          <a:solidFill>
            <a:schemeClr val="tx1"/>
          </a:solidFill>
          <a:latin typeface="+mn-lt"/>
          <a:ea typeface="+mn-ea"/>
          <a:cs typeface="+mn-cs"/>
        </a:defRPr>
      </a:lvl1pPr>
      <a:lvl2pPr marL="457101" algn="l" defTabSz="914202" rtl="0" eaLnBrk="1" latinLnBrk="0" hangingPunct="1">
        <a:defRPr sz="1765" kern="1200">
          <a:solidFill>
            <a:schemeClr val="tx1"/>
          </a:solidFill>
          <a:latin typeface="+mn-lt"/>
          <a:ea typeface="+mn-ea"/>
          <a:cs typeface="+mn-cs"/>
        </a:defRPr>
      </a:lvl2pPr>
      <a:lvl3pPr marL="914202" algn="l" defTabSz="914202" rtl="0" eaLnBrk="1" latinLnBrk="0" hangingPunct="1">
        <a:defRPr sz="1765" kern="1200">
          <a:solidFill>
            <a:schemeClr val="tx1"/>
          </a:solidFill>
          <a:latin typeface="+mn-lt"/>
          <a:ea typeface="+mn-ea"/>
          <a:cs typeface="+mn-cs"/>
        </a:defRPr>
      </a:lvl3pPr>
      <a:lvl4pPr marL="1371303" algn="l" defTabSz="914202" rtl="0" eaLnBrk="1" latinLnBrk="0" hangingPunct="1">
        <a:defRPr sz="1765" kern="1200">
          <a:solidFill>
            <a:schemeClr val="tx1"/>
          </a:solidFill>
          <a:latin typeface="+mn-lt"/>
          <a:ea typeface="+mn-ea"/>
          <a:cs typeface="+mn-cs"/>
        </a:defRPr>
      </a:lvl4pPr>
      <a:lvl5pPr marL="1828405" algn="l" defTabSz="914202" rtl="0" eaLnBrk="1" latinLnBrk="0" hangingPunct="1">
        <a:defRPr sz="1765" kern="1200">
          <a:solidFill>
            <a:schemeClr val="tx1"/>
          </a:solidFill>
          <a:latin typeface="+mn-lt"/>
          <a:ea typeface="+mn-ea"/>
          <a:cs typeface="+mn-cs"/>
        </a:defRPr>
      </a:lvl5pPr>
      <a:lvl6pPr marL="2285507" algn="l" defTabSz="914202" rtl="0" eaLnBrk="1" latinLnBrk="0" hangingPunct="1">
        <a:defRPr sz="1765" kern="1200">
          <a:solidFill>
            <a:schemeClr val="tx1"/>
          </a:solidFill>
          <a:latin typeface="+mn-lt"/>
          <a:ea typeface="+mn-ea"/>
          <a:cs typeface="+mn-cs"/>
        </a:defRPr>
      </a:lvl6pPr>
      <a:lvl7pPr marL="2742607" algn="l" defTabSz="914202" rtl="0" eaLnBrk="1" latinLnBrk="0" hangingPunct="1">
        <a:defRPr sz="1765" kern="1200">
          <a:solidFill>
            <a:schemeClr val="tx1"/>
          </a:solidFill>
          <a:latin typeface="+mn-lt"/>
          <a:ea typeface="+mn-ea"/>
          <a:cs typeface="+mn-cs"/>
        </a:defRPr>
      </a:lvl7pPr>
      <a:lvl8pPr marL="3199708" algn="l" defTabSz="914202" rtl="0" eaLnBrk="1" latinLnBrk="0" hangingPunct="1">
        <a:defRPr sz="1765" kern="1200">
          <a:solidFill>
            <a:schemeClr val="tx1"/>
          </a:solidFill>
          <a:latin typeface="+mn-lt"/>
          <a:ea typeface="+mn-ea"/>
          <a:cs typeface="+mn-cs"/>
        </a:defRPr>
      </a:lvl8pPr>
      <a:lvl9pPr marL="3656811" algn="l" defTabSz="91420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2">
          <p15:clr>
            <a:srgbClr val="C35EA4"/>
          </p15:clr>
        </p15:guide>
        <p15:guide id="2" orient="horz" pos="4107">
          <p15:clr>
            <a:srgbClr val="C35EA4"/>
          </p15:clr>
        </p15:guide>
        <p15:guide id="3" orient="horz" pos="311">
          <p15:clr>
            <a:srgbClr val="C35EA4"/>
          </p15:clr>
        </p15:guide>
        <p15:guide id="4" pos="7540">
          <p15:clr>
            <a:srgbClr val="C35EA4"/>
          </p15:clr>
        </p15:guide>
        <p15:guide id="5" orient="horz" pos="184">
          <p15:clr>
            <a:srgbClr val="5ACBF0"/>
          </p15:clr>
        </p15:guide>
        <p15:guide id="6" orient="horz" pos="760">
          <p15:clr>
            <a:srgbClr val="5ACBF0"/>
          </p15:clr>
        </p15:guide>
        <p15:guide id="7" orient="horz" pos="1331">
          <p15:clr>
            <a:srgbClr val="5ACBF0"/>
          </p15:clr>
        </p15:guide>
        <p15:guide id="8" orient="horz" pos="1918">
          <p15:clr>
            <a:srgbClr val="5ACBF0"/>
          </p15:clr>
        </p15:guide>
        <p15:guide id="9" orient="horz" pos="2488">
          <p15:clr>
            <a:srgbClr val="5ACBF0"/>
          </p15:clr>
        </p15:guide>
        <p15:guide id="10" orient="horz" pos="3643">
          <p15:clr>
            <a:srgbClr val="5ACBF0"/>
          </p15:clr>
        </p15:guide>
        <p15:guide id="11" orient="horz" pos="4216">
          <p15:clr>
            <a:srgbClr val="5ACBF0"/>
          </p15:clr>
        </p15:guide>
        <p15:guide id="12" orient="horz" pos="3064">
          <p15:clr>
            <a:srgbClr val="5ACBF0"/>
          </p15:clr>
        </p15:guide>
        <p15:guide id="13" pos="173">
          <p15:clr>
            <a:srgbClr val="5ACBF0"/>
          </p15:clr>
        </p15:guide>
        <p15:guide id="14" pos="737">
          <p15:clr>
            <a:srgbClr val="5ACBF0"/>
          </p15:clr>
        </p15:guide>
        <p15:guide id="15" pos="1325">
          <p15:clr>
            <a:srgbClr val="5ACBF0"/>
          </p15:clr>
        </p15:guide>
        <p15:guide id="16" pos="1901">
          <p15:clr>
            <a:srgbClr val="5ACBF0"/>
          </p15:clr>
        </p15:guide>
        <p15:guide id="17" pos="2477">
          <p15:clr>
            <a:srgbClr val="5ACBF0"/>
          </p15:clr>
        </p15:guide>
        <p15:guide id="18" pos="3047">
          <p15:clr>
            <a:srgbClr val="5ACBF0"/>
          </p15:clr>
        </p15:guide>
        <p15:guide id="19" pos="3623">
          <p15:clr>
            <a:srgbClr val="5ACBF0"/>
          </p15:clr>
        </p15:guide>
        <p15:guide id="20" pos="4199">
          <p15:clr>
            <a:srgbClr val="5ACBF0"/>
          </p15:clr>
        </p15:guide>
        <p15:guide id="21" pos="4781">
          <p15:clr>
            <a:srgbClr val="5ACBF0"/>
          </p15:clr>
        </p15:guide>
        <p15:guide id="22" pos="5357">
          <p15:clr>
            <a:srgbClr val="5ACBF0"/>
          </p15:clr>
        </p15:guide>
        <p15:guide id="23" pos="6509">
          <p15:clr>
            <a:srgbClr val="5ACBF0"/>
          </p15:clr>
        </p15:guide>
        <p15:guide id="24" pos="5927">
          <p15:clr>
            <a:srgbClr val="5ACBF0"/>
          </p15:clr>
        </p15:guide>
        <p15:guide id="25" pos="7079">
          <p15:clr>
            <a:srgbClr val="5ACBF0"/>
          </p15:clr>
        </p15:guide>
        <p15:guide id="26"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2312813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oleObject" Target="../embeddings/oleObject2.bin"/><Relationship Id="rId7" Type="http://schemas.openxmlformats.org/officeDocument/2006/relationships/image" Target="../media/image25.jpeg"/><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wmf"/></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oleObject" Target="../embeddings/oleObject3.bin"/><Relationship Id="rId7" Type="http://schemas.openxmlformats.org/officeDocument/2006/relationships/image" Target="../media/image25.jpeg"/><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wmf"/><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oleObject" Target="../embeddings/oleObject4.bin"/><Relationship Id="rId7" Type="http://schemas.openxmlformats.org/officeDocument/2006/relationships/image" Target="../media/image25.jpeg"/><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wmf"/><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 Id="rId9" Type="http://schemas.openxmlformats.org/officeDocument/2006/relationships/image" Target="../media/image28.wmf"/></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3.png"/><Relationship Id="rId7" Type="http://schemas.openxmlformats.org/officeDocument/2006/relationships/image" Target="../media/image29.jpeg"/><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image" Target="../media/image28.wmf"/><Relationship Id="rId5" Type="http://schemas.openxmlformats.org/officeDocument/2006/relationships/oleObject" Target="../embeddings/oleObject6.bin"/><Relationship Id="rId4" Type="http://schemas.openxmlformats.org/officeDocument/2006/relationships/image" Target="../media/image27.png"/><Relationship Id="rId9" Type="http://schemas.openxmlformats.org/officeDocument/2006/relationships/image" Target="../media/image25.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powerbi.microsoft.com/en-us/calculator/"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20.xml.rels><?xml version="1.0" encoding="UTF-8" standalone="yes"?>
<Relationships xmlns="http://schemas.openxmlformats.org/package/2006/relationships"><Relationship Id="rId8" Type="http://schemas.openxmlformats.org/officeDocument/2006/relationships/hyperlink" Target="http://radacad.com/power-bi-embedded-power-bi-customized-for-you" TargetMode="External"/><Relationship Id="rId3" Type="http://schemas.openxmlformats.org/officeDocument/2006/relationships/hyperlink" Target="http://radacad.com/dashboard-sharing-and-manage-permissions-in-power-bi-simple-but-useful" TargetMode="External"/><Relationship Id="rId7" Type="http://schemas.openxmlformats.org/officeDocument/2006/relationships/hyperlink" Target="http://radacad.com/embed-power-bi-in-sharepoint-online-office-365-integrated-sharing"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radacad.com/power-bi-publish-to-web-questions-answered" TargetMode="External"/><Relationship Id="rId5" Type="http://schemas.openxmlformats.org/officeDocument/2006/relationships/hyperlink" Target="http://radacad.com/ultimate-sharing-strategy-power-bi-apps" TargetMode="External"/><Relationship Id="rId4" Type="http://schemas.openxmlformats.org/officeDocument/2006/relationships/hyperlink" Target="http://radacad.com/groups-in-power-bi" TargetMode="External"/><Relationship Id="rId9" Type="http://schemas.openxmlformats.org/officeDocument/2006/relationships/hyperlink" Target="http://radacad.com/sharing-power-bi-reports-with-secure-embed-cod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powerbi.microsoft.com/en-us/diad/"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oleObject" Target="../embeddings/oleObject1.bin"/><Relationship Id="rId7" Type="http://schemas.openxmlformats.org/officeDocument/2006/relationships/image" Target="../media/image25.jpeg"/><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w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777860" y="1455493"/>
            <a:ext cx="5353737" cy="584775"/>
          </a:xfrm>
          <a:prstGeom prst="rect">
            <a:avLst/>
          </a:prstGeom>
          <a:noFill/>
        </p:spPr>
        <p:txBody>
          <a:bodyPr wrap="square" rtlCol="0">
            <a:spAutoFit/>
          </a:bodyPr>
          <a:lstStyle/>
          <a:p>
            <a:pPr algn="just"/>
            <a:r>
              <a:rPr lang="en-AU" sz="1600" dirty="0">
                <a:solidFill>
                  <a:prstClr val="black"/>
                </a:solidFill>
                <a:latin typeface="Segoe UI" panose="020B0502040204020203" pitchFamily="34" charset="0"/>
                <a:cs typeface="Segoe UI" panose="020B0502040204020203" pitchFamily="34" charset="0"/>
              </a:rPr>
              <a:t>Feb 25</a:t>
            </a:r>
            <a:r>
              <a:rPr lang="en-AU" sz="1600" baseline="30000" dirty="0">
                <a:solidFill>
                  <a:prstClr val="black"/>
                </a:solidFill>
                <a:latin typeface="Segoe UI" panose="020B0502040204020203" pitchFamily="34" charset="0"/>
                <a:cs typeface="Segoe UI" panose="020B0502040204020203" pitchFamily="34" charset="0"/>
              </a:rPr>
              <a:t>th</a:t>
            </a:r>
            <a:r>
              <a:rPr lang="en-AU" sz="1600" dirty="0">
                <a:solidFill>
                  <a:prstClr val="black"/>
                </a:solidFill>
                <a:latin typeface="Segoe UI" panose="020B0502040204020203" pitchFamily="34" charset="0"/>
                <a:cs typeface="Segoe UI" panose="020B0502040204020203" pitchFamily="34" charset="0"/>
              </a:rPr>
              <a:t> 2020</a:t>
            </a:r>
          </a:p>
          <a:p>
            <a:pPr algn="just"/>
            <a:endParaRPr lang="en-AU" sz="1600" dirty="0">
              <a:solidFill>
                <a:prstClr val="black"/>
              </a:solidFill>
              <a:latin typeface="Segoe UI" panose="020B0502040204020203" pitchFamily="34" charset="0"/>
              <a:cs typeface="Segoe UI" panose="020B0502040204020203" pitchFamily="34" charset="0"/>
            </a:endParaRPr>
          </a:p>
        </p:txBody>
      </p:sp>
      <p:sp>
        <p:nvSpPr>
          <p:cNvPr id="3" name="Rectangle 2"/>
          <p:cNvSpPr/>
          <p:nvPr/>
        </p:nvSpPr>
        <p:spPr>
          <a:xfrm>
            <a:off x="777860" y="915696"/>
            <a:ext cx="3759106" cy="461665"/>
          </a:xfrm>
          <a:prstGeom prst="rect">
            <a:avLst/>
          </a:prstGeom>
        </p:spPr>
        <p:txBody>
          <a:bodyPr wrap="none">
            <a:spAutoFit/>
          </a:bodyPr>
          <a:lstStyle/>
          <a:p>
            <a:r>
              <a:rPr lang="en-AU" sz="2400" b="1" dirty="0">
                <a:solidFill>
                  <a:prstClr val="black"/>
                </a:solidFill>
                <a:latin typeface="Segoe UI" panose="020B0502040204020203" pitchFamily="34" charset="0"/>
                <a:cs typeface="Segoe UI" panose="020B0502040204020203" pitchFamily="34" charset="0"/>
              </a:rPr>
              <a:t>Introduction to Power BI</a:t>
            </a:r>
            <a:endParaRPr lang="en-AU" sz="1400" dirty="0"/>
          </a:p>
        </p:txBody>
      </p:sp>
    </p:spTree>
    <p:extLst>
      <p:ext uri="{BB962C8B-B14F-4D97-AF65-F5344CB8AC3E}">
        <p14:creationId xmlns:p14="http://schemas.microsoft.com/office/powerpoint/2010/main" val="3363124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5AA4669C-8E26-4388-8B06-46B1BB238144}"/>
              </a:ext>
            </a:extLst>
          </p:cNvPr>
          <p:cNvGraphicFramePr>
            <a:graphicFrameLocks noChangeAspect="1"/>
          </p:cNvGraphicFramePr>
          <p:nvPr/>
        </p:nvGraphicFramePr>
        <p:xfrm>
          <a:off x="4272893" y="4602619"/>
          <a:ext cx="1722870" cy="1673173"/>
        </p:xfrm>
        <a:graphic>
          <a:graphicData uri="http://schemas.openxmlformats.org/presentationml/2006/ole">
            <mc:AlternateContent xmlns:mc="http://schemas.openxmlformats.org/markup-compatibility/2006">
              <mc:Choice xmlns:v="urn:schemas-microsoft-com:vml" Requires="v">
                <p:oleObj spid="_x0000_s2051" r:id="rId3" imgW="7530120" imgH="7364880" progId="">
                  <p:embed/>
                </p:oleObj>
              </mc:Choice>
              <mc:Fallback>
                <p:oleObj r:id="rId3" imgW="7530120" imgH="7364880" progId="">
                  <p:embed/>
                  <p:pic>
                    <p:nvPicPr>
                      <p:cNvPr id="4" name="Object 3">
                        <a:extLst>
                          <a:ext uri="{FF2B5EF4-FFF2-40B4-BE49-F238E27FC236}">
                            <a16:creationId xmlns:a16="http://schemas.microsoft.com/office/drawing/2014/main" id="{5AA4669C-8E26-4388-8B06-46B1BB238144}"/>
                          </a:ext>
                        </a:extLst>
                      </p:cNvPr>
                      <p:cNvPicPr/>
                      <p:nvPr/>
                    </p:nvPicPr>
                    <p:blipFill>
                      <a:blip r:embed="rId4"/>
                      <a:stretch>
                        <a:fillRect/>
                      </a:stretch>
                    </p:blipFill>
                    <p:spPr>
                      <a:xfrm>
                        <a:off x="4272893" y="4602619"/>
                        <a:ext cx="1722870" cy="1673173"/>
                      </a:xfrm>
                      <a:prstGeom prst="rect">
                        <a:avLst/>
                      </a:prstGeom>
                    </p:spPr>
                  </p:pic>
                </p:oleObj>
              </mc:Fallback>
            </mc:AlternateContent>
          </a:graphicData>
        </a:graphic>
      </p:graphicFrame>
      <p:pic>
        <p:nvPicPr>
          <p:cNvPr id="2" name="Picture 1">
            <a:extLst>
              <a:ext uri="{FF2B5EF4-FFF2-40B4-BE49-F238E27FC236}">
                <a16:creationId xmlns:a16="http://schemas.microsoft.com/office/drawing/2014/main" id="{05008F0A-FC83-481C-B41D-4A4D55BF8A5E}"/>
              </a:ext>
            </a:extLst>
          </p:cNvPr>
          <p:cNvPicPr>
            <a:picLocks noChangeAspect="1"/>
          </p:cNvPicPr>
          <p:nvPr/>
        </p:nvPicPr>
        <p:blipFill rotWithShape="1">
          <a:blip r:embed="rId5"/>
          <a:srcRect l="14001" r="52499" b="68625"/>
          <a:stretch/>
        </p:blipFill>
        <p:spPr>
          <a:xfrm>
            <a:off x="8763001" y="-1915082"/>
            <a:ext cx="921327" cy="501917"/>
          </a:xfrm>
          <a:prstGeom prst="rect">
            <a:avLst/>
          </a:prstGeom>
        </p:spPr>
      </p:pic>
      <p:pic>
        <p:nvPicPr>
          <p:cNvPr id="5" name="Picture 4" descr="Image result for power bi edit queries">
            <a:extLst>
              <a:ext uri="{FF2B5EF4-FFF2-40B4-BE49-F238E27FC236}">
                <a16:creationId xmlns:a16="http://schemas.microsoft.com/office/drawing/2014/main" id="{2A862AD4-34C1-4EFE-85A5-7C23A3F5EB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3340" y="3429000"/>
            <a:ext cx="1079764" cy="8098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Image result for power bi report design">
            <a:extLst>
              <a:ext uri="{FF2B5EF4-FFF2-40B4-BE49-F238E27FC236}">
                <a16:creationId xmlns:a16="http://schemas.microsoft.com/office/drawing/2014/main" id="{F8E85EF7-13CE-4034-A889-41D5EC9B25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6563" y="1660390"/>
            <a:ext cx="3478164" cy="19564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F099167-58DC-4F2E-AD40-2923078FD98A}"/>
              </a:ext>
            </a:extLst>
          </p:cNvPr>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4686" y="4862944"/>
            <a:ext cx="1877309" cy="1152525"/>
          </a:xfrm>
          <a:prstGeom prst="rect">
            <a:avLst/>
          </a:prstGeom>
        </p:spPr>
      </p:pic>
      <p:sp>
        <p:nvSpPr>
          <p:cNvPr id="7" name="TextBox 6">
            <a:extLst>
              <a:ext uri="{FF2B5EF4-FFF2-40B4-BE49-F238E27FC236}">
                <a16:creationId xmlns:a16="http://schemas.microsoft.com/office/drawing/2014/main" id="{371747FC-BC43-49E0-A2BC-9992AD0C27AE}"/>
              </a:ext>
            </a:extLst>
          </p:cNvPr>
          <p:cNvSpPr txBox="1"/>
          <p:nvPr/>
        </p:nvSpPr>
        <p:spPr>
          <a:xfrm>
            <a:off x="9525253" y="5022342"/>
            <a:ext cx="2643031" cy="1200329"/>
          </a:xfrm>
          <a:prstGeom prst="rect">
            <a:avLst/>
          </a:prstGeom>
          <a:noFill/>
        </p:spPr>
        <p:txBody>
          <a:bodyPr wrap="none" rtlCol="0" anchor="b">
            <a:spAutoFit/>
          </a:bodyPr>
          <a:lstStyle/>
          <a:p>
            <a:pPr algn="r"/>
            <a:r>
              <a:rPr lang="pt-BR" sz="3600" b="1" dirty="0"/>
              <a:t>2. Create </a:t>
            </a:r>
            <a:br>
              <a:rPr lang="pt-BR" sz="3600" b="1" dirty="0"/>
            </a:br>
            <a:r>
              <a:rPr lang="pt-BR" sz="3600" b="1" dirty="0"/>
              <a:t>Your Reports</a:t>
            </a:r>
            <a:endParaRPr lang="en-US" sz="3600" b="1" dirty="0"/>
          </a:p>
        </p:txBody>
      </p:sp>
      <p:sp>
        <p:nvSpPr>
          <p:cNvPr id="8" name="Arrow: Bent 7">
            <a:extLst>
              <a:ext uri="{FF2B5EF4-FFF2-40B4-BE49-F238E27FC236}">
                <a16:creationId xmlns:a16="http://schemas.microsoft.com/office/drawing/2014/main" id="{F1BD2CBB-51F1-45C3-BF82-C7387589F670}"/>
              </a:ext>
            </a:extLst>
          </p:cNvPr>
          <p:cNvSpPr/>
          <p:nvPr/>
        </p:nvSpPr>
        <p:spPr>
          <a:xfrm>
            <a:off x="1913222" y="2066379"/>
            <a:ext cx="1411869" cy="1144490"/>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53306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5AA4669C-8E26-4388-8B06-46B1BB238144}"/>
              </a:ext>
            </a:extLst>
          </p:cNvPr>
          <p:cNvGraphicFramePr>
            <a:graphicFrameLocks noChangeAspect="1"/>
          </p:cNvGraphicFramePr>
          <p:nvPr/>
        </p:nvGraphicFramePr>
        <p:xfrm>
          <a:off x="4272893" y="4602619"/>
          <a:ext cx="1722870" cy="1673173"/>
        </p:xfrm>
        <a:graphic>
          <a:graphicData uri="http://schemas.openxmlformats.org/presentationml/2006/ole">
            <mc:AlternateContent xmlns:mc="http://schemas.openxmlformats.org/markup-compatibility/2006">
              <mc:Choice xmlns:v="urn:schemas-microsoft-com:vml" Requires="v">
                <p:oleObj spid="_x0000_s3075" r:id="rId3" imgW="7530120" imgH="7364880" progId="">
                  <p:embed/>
                </p:oleObj>
              </mc:Choice>
              <mc:Fallback>
                <p:oleObj r:id="rId3" imgW="7530120" imgH="7364880" progId="">
                  <p:embed/>
                  <p:pic>
                    <p:nvPicPr>
                      <p:cNvPr id="4" name="Object 3">
                        <a:extLst>
                          <a:ext uri="{FF2B5EF4-FFF2-40B4-BE49-F238E27FC236}">
                            <a16:creationId xmlns:a16="http://schemas.microsoft.com/office/drawing/2014/main" id="{5AA4669C-8E26-4388-8B06-46B1BB238144}"/>
                          </a:ext>
                        </a:extLst>
                      </p:cNvPr>
                      <p:cNvPicPr/>
                      <p:nvPr/>
                    </p:nvPicPr>
                    <p:blipFill>
                      <a:blip r:embed="rId4"/>
                      <a:stretch>
                        <a:fillRect/>
                      </a:stretch>
                    </p:blipFill>
                    <p:spPr>
                      <a:xfrm>
                        <a:off x="4272893" y="4602619"/>
                        <a:ext cx="1722870" cy="1673173"/>
                      </a:xfrm>
                      <a:prstGeom prst="rect">
                        <a:avLst/>
                      </a:prstGeom>
                    </p:spPr>
                  </p:pic>
                </p:oleObj>
              </mc:Fallback>
            </mc:AlternateContent>
          </a:graphicData>
        </a:graphic>
      </p:graphicFrame>
      <p:pic>
        <p:nvPicPr>
          <p:cNvPr id="2" name="Picture 1">
            <a:extLst>
              <a:ext uri="{FF2B5EF4-FFF2-40B4-BE49-F238E27FC236}">
                <a16:creationId xmlns:a16="http://schemas.microsoft.com/office/drawing/2014/main" id="{05008F0A-FC83-481C-B41D-4A4D55BF8A5E}"/>
              </a:ext>
            </a:extLst>
          </p:cNvPr>
          <p:cNvPicPr>
            <a:picLocks noChangeAspect="1"/>
          </p:cNvPicPr>
          <p:nvPr/>
        </p:nvPicPr>
        <p:blipFill rotWithShape="1">
          <a:blip r:embed="rId5"/>
          <a:srcRect l="14001" r="52499" b="68625"/>
          <a:stretch/>
        </p:blipFill>
        <p:spPr>
          <a:xfrm>
            <a:off x="5354782" y="1567017"/>
            <a:ext cx="3269672" cy="1781240"/>
          </a:xfrm>
          <a:prstGeom prst="rect">
            <a:avLst/>
          </a:prstGeom>
        </p:spPr>
      </p:pic>
      <p:pic>
        <p:nvPicPr>
          <p:cNvPr id="5" name="Picture 4" descr="Image result for power bi edit queries">
            <a:extLst>
              <a:ext uri="{FF2B5EF4-FFF2-40B4-BE49-F238E27FC236}">
                <a16:creationId xmlns:a16="http://schemas.microsoft.com/office/drawing/2014/main" id="{2A862AD4-34C1-4EFE-85A5-7C23A3F5EB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3340" y="3429000"/>
            <a:ext cx="1079764" cy="8098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Image result for power bi report design">
            <a:extLst>
              <a:ext uri="{FF2B5EF4-FFF2-40B4-BE49-F238E27FC236}">
                <a16:creationId xmlns:a16="http://schemas.microsoft.com/office/drawing/2014/main" id="{F8E85EF7-13CE-4034-A889-41D5EC9B25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3222" y="1661058"/>
            <a:ext cx="2033461" cy="11438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F099167-58DC-4F2E-AD40-2923078FD98A}"/>
              </a:ext>
            </a:extLst>
          </p:cNvPr>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4686" y="4862944"/>
            <a:ext cx="1877309" cy="1152525"/>
          </a:xfrm>
          <a:prstGeom prst="rect">
            <a:avLst/>
          </a:prstGeom>
        </p:spPr>
      </p:pic>
      <p:pic>
        <p:nvPicPr>
          <p:cNvPr id="8" name="Picture 7">
            <a:extLst>
              <a:ext uri="{FF2B5EF4-FFF2-40B4-BE49-F238E27FC236}">
                <a16:creationId xmlns:a16="http://schemas.microsoft.com/office/drawing/2014/main" id="{C06FFF69-57DD-4A79-9DCD-4F8FF2CD9F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831290" y="-1219200"/>
            <a:ext cx="2438400" cy="2438400"/>
          </a:xfrm>
          <a:prstGeom prst="rect">
            <a:avLst/>
          </a:prstGeom>
        </p:spPr>
      </p:pic>
      <p:sp>
        <p:nvSpPr>
          <p:cNvPr id="10" name="TextBox 9">
            <a:extLst>
              <a:ext uri="{FF2B5EF4-FFF2-40B4-BE49-F238E27FC236}">
                <a16:creationId xmlns:a16="http://schemas.microsoft.com/office/drawing/2014/main" id="{688BA807-3F79-4BF4-A347-56993190BD77}"/>
              </a:ext>
            </a:extLst>
          </p:cNvPr>
          <p:cNvSpPr txBox="1"/>
          <p:nvPr/>
        </p:nvSpPr>
        <p:spPr>
          <a:xfrm>
            <a:off x="9525253" y="5022342"/>
            <a:ext cx="2643031" cy="1200329"/>
          </a:xfrm>
          <a:prstGeom prst="rect">
            <a:avLst/>
          </a:prstGeom>
          <a:noFill/>
        </p:spPr>
        <p:txBody>
          <a:bodyPr wrap="none" rtlCol="0" anchor="b">
            <a:spAutoFit/>
          </a:bodyPr>
          <a:lstStyle/>
          <a:p>
            <a:pPr algn="r"/>
            <a:r>
              <a:rPr lang="pt-BR" sz="3600" b="1" dirty="0"/>
              <a:t>3. Publish </a:t>
            </a:r>
            <a:br>
              <a:rPr lang="pt-BR" sz="3600" b="1" dirty="0"/>
            </a:br>
            <a:r>
              <a:rPr lang="pt-BR" sz="3600" b="1" dirty="0"/>
              <a:t>Your Reports</a:t>
            </a:r>
            <a:endParaRPr lang="en-US" sz="3600" b="1" dirty="0"/>
          </a:p>
        </p:txBody>
      </p:sp>
      <p:cxnSp>
        <p:nvCxnSpPr>
          <p:cNvPr id="12" name="Straight Arrow Connector 11">
            <a:extLst>
              <a:ext uri="{FF2B5EF4-FFF2-40B4-BE49-F238E27FC236}">
                <a16:creationId xmlns:a16="http://schemas.microsoft.com/office/drawing/2014/main" id="{68349F0B-3270-4943-B5A4-A03F5E39375F}"/>
              </a:ext>
            </a:extLst>
          </p:cNvPr>
          <p:cNvCxnSpPr>
            <a:cxnSpLocks/>
          </p:cNvCxnSpPr>
          <p:nvPr/>
        </p:nvCxnSpPr>
        <p:spPr>
          <a:xfrm>
            <a:off x="4262188" y="2322555"/>
            <a:ext cx="109259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CB204FBE-FABA-4468-A17A-64511DA36CA8}"/>
              </a:ext>
            </a:extLst>
          </p:cNvPr>
          <p:cNvCxnSpPr>
            <a:cxnSpLocks/>
          </p:cNvCxnSpPr>
          <p:nvPr/>
        </p:nvCxnSpPr>
        <p:spPr>
          <a:xfrm flipV="1">
            <a:off x="3074543" y="2804880"/>
            <a:ext cx="2280239" cy="102903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4798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5AA4669C-8E26-4388-8B06-46B1BB238144}"/>
              </a:ext>
            </a:extLst>
          </p:cNvPr>
          <p:cNvGraphicFramePr>
            <a:graphicFrameLocks noChangeAspect="1"/>
          </p:cNvGraphicFramePr>
          <p:nvPr/>
        </p:nvGraphicFramePr>
        <p:xfrm>
          <a:off x="2279231" y="7782238"/>
          <a:ext cx="1722870" cy="1673173"/>
        </p:xfrm>
        <a:graphic>
          <a:graphicData uri="http://schemas.openxmlformats.org/presentationml/2006/ole">
            <mc:AlternateContent xmlns:mc="http://schemas.openxmlformats.org/markup-compatibility/2006">
              <mc:Choice xmlns:v="urn:schemas-microsoft-com:vml" Requires="v">
                <p:oleObj spid="_x0000_s4099" r:id="rId3" imgW="7530120" imgH="7364880" progId="">
                  <p:embed/>
                </p:oleObj>
              </mc:Choice>
              <mc:Fallback>
                <p:oleObj r:id="rId3" imgW="7530120" imgH="7364880" progId="">
                  <p:embed/>
                  <p:pic>
                    <p:nvPicPr>
                      <p:cNvPr id="4" name="Object 3">
                        <a:extLst>
                          <a:ext uri="{FF2B5EF4-FFF2-40B4-BE49-F238E27FC236}">
                            <a16:creationId xmlns:a16="http://schemas.microsoft.com/office/drawing/2014/main" id="{5AA4669C-8E26-4388-8B06-46B1BB238144}"/>
                          </a:ext>
                        </a:extLst>
                      </p:cNvPr>
                      <p:cNvPicPr/>
                      <p:nvPr/>
                    </p:nvPicPr>
                    <p:blipFill>
                      <a:blip r:embed="rId4"/>
                      <a:stretch>
                        <a:fillRect/>
                      </a:stretch>
                    </p:blipFill>
                    <p:spPr>
                      <a:xfrm>
                        <a:off x="2279231" y="7782238"/>
                        <a:ext cx="1722870" cy="1673173"/>
                      </a:xfrm>
                      <a:prstGeom prst="rect">
                        <a:avLst/>
                      </a:prstGeom>
                    </p:spPr>
                  </p:pic>
                </p:oleObj>
              </mc:Fallback>
            </mc:AlternateContent>
          </a:graphicData>
        </a:graphic>
      </p:graphicFrame>
      <p:pic>
        <p:nvPicPr>
          <p:cNvPr id="2" name="Picture 1">
            <a:extLst>
              <a:ext uri="{FF2B5EF4-FFF2-40B4-BE49-F238E27FC236}">
                <a16:creationId xmlns:a16="http://schemas.microsoft.com/office/drawing/2014/main" id="{05008F0A-FC83-481C-B41D-4A4D55BF8A5E}"/>
              </a:ext>
            </a:extLst>
          </p:cNvPr>
          <p:cNvPicPr>
            <a:picLocks noChangeAspect="1"/>
          </p:cNvPicPr>
          <p:nvPr/>
        </p:nvPicPr>
        <p:blipFill rotWithShape="1">
          <a:blip r:embed="rId5"/>
          <a:srcRect l="14001" r="52499" b="68625"/>
          <a:stretch/>
        </p:blipFill>
        <p:spPr>
          <a:xfrm>
            <a:off x="3702438" y="2991021"/>
            <a:ext cx="2680854" cy="1460466"/>
          </a:xfrm>
          <a:prstGeom prst="rect">
            <a:avLst/>
          </a:prstGeom>
        </p:spPr>
      </p:pic>
      <p:pic>
        <p:nvPicPr>
          <p:cNvPr id="5" name="Picture 4" descr="Image result for power bi edit queries">
            <a:extLst>
              <a:ext uri="{FF2B5EF4-FFF2-40B4-BE49-F238E27FC236}">
                <a16:creationId xmlns:a16="http://schemas.microsoft.com/office/drawing/2014/main" id="{2A862AD4-34C1-4EFE-85A5-7C23A3F5EB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922" y="3929307"/>
            <a:ext cx="1079764" cy="8098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Image result for power bi report design">
            <a:extLst>
              <a:ext uri="{FF2B5EF4-FFF2-40B4-BE49-F238E27FC236}">
                <a16:creationId xmlns:a16="http://schemas.microsoft.com/office/drawing/2014/main" id="{F8E85EF7-13CE-4034-A889-41D5EC9B25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5282" y="3473205"/>
            <a:ext cx="2033461" cy="11438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F099167-58DC-4F2E-AD40-2923078FD98A}"/>
              </a:ext>
            </a:extLst>
          </p:cNvPr>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970852" y="5540600"/>
            <a:ext cx="1877309" cy="1152525"/>
          </a:xfrm>
          <a:prstGeom prst="rect">
            <a:avLst/>
          </a:prstGeom>
        </p:spPr>
      </p:pic>
      <p:pic>
        <p:nvPicPr>
          <p:cNvPr id="8" name="Picture 7">
            <a:extLst>
              <a:ext uri="{FF2B5EF4-FFF2-40B4-BE49-F238E27FC236}">
                <a16:creationId xmlns:a16="http://schemas.microsoft.com/office/drawing/2014/main" id="{C06FFF69-57DD-4A79-9DCD-4F8FF2CD9F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87936" y="596469"/>
            <a:ext cx="2033462" cy="2033462"/>
          </a:xfrm>
          <a:prstGeom prst="rect">
            <a:avLst/>
          </a:prstGeom>
        </p:spPr>
      </p:pic>
      <p:sp>
        <p:nvSpPr>
          <p:cNvPr id="10" name="TextBox 9">
            <a:extLst>
              <a:ext uri="{FF2B5EF4-FFF2-40B4-BE49-F238E27FC236}">
                <a16:creationId xmlns:a16="http://schemas.microsoft.com/office/drawing/2014/main" id="{081C295C-7E9C-4231-BB11-CAC490FECDBC}"/>
              </a:ext>
            </a:extLst>
          </p:cNvPr>
          <p:cNvSpPr txBox="1"/>
          <p:nvPr/>
        </p:nvSpPr>
        <p:spPr>
          <a:xfrm>
            <a:off x="9525189" y="4468345"/>
            <a:ext cx="2643095" cy="1754326"/>
          </a:xfrm>
          <a:prstGeom prst="rect">
            <a:avLst/>
          </a:prstGeom>
          <a:noFill/>
        </p:spPr>
        <p:txBody>
          <a:bodyPr wrap="none" rtlCol="0" anchor="b">
            <a:spAutoFit/>
          </a:bodyPr>
          <a:lstStyle/>
          <a:p>
            <a:pPr algn="r"/>
            <a:r>
              <a:rPr lang="pt-BR" sz="3600" b="1" dirty="0"/>
              <a:t>4. Interact</a:t>
            </a:r>
            <a:br>
              <a:rPr lang="pt-BR" sz="3600" b="1" dirty="0"/>
            </a:br>
            <a:r>
              <a:rPr lang="pt-BR" sz="3600" b="1" dirty="0"/>
              <a:t>With</a:t>
            </a:r>
            <a:br>
              <a:rPr lang="pt-BR" sz="3600" b="1" dirty="0"/>
            </a:br>
            <a:r>
              <a:rPr lang="pt-BR" sz="3600" b="1" dirty="0"/>
              <a:t>Your Reports</a:t>
            </a:r>
            <a:endParaRPr lang="en-US" sz="3600" b="1" dirty="0"/>
          </a:p>
        </p:txBody>
      </p:sp>
      <p:cxnSp>
        <p:nvCxnSpPr>
          <p:cNvPr id="11" name="Straight Arrow Connector 10">
            <a:extLst>
              <a:ext uri="{FF2B5EF4-FFF2-40B4-BE49-F238E27FC236}">
                <a16:creationId xmlns:a16="http://schemas.microsoft.com/office/drawing/2014/main" id="{2769662B-053F-40F5-BD40-AD87FD8D39AF}"/>
              </a:ext>
            </a:extLst>
          </p:cNvPr>
          <p:cNvCxnSpPr>
            <a:cxnSpLocks/>
          </p:cNvCxnSpPr>
          <p:nvPr/>
        </p:nvCxnSpPr>
        <p:spPr>
          <a:xfrm flipV="1">
            <a:off x="6383292" y="2629932"/>
            <a:ext cx="1202072" cy="632813"/>
          </a:xfrm>
          <a:prstGeom prst="straightConnector1">
            <a:avLst/>
          </a:prstGeom>
          <a:ln w="76200">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57555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008F0A-FC83-481C-B41D-4A4D55BF8A5E}"/>
              </a:ext>
            </a:extLst>
          </p:cNvPr>
          <p:cNvPicPr>
            <a:picLocks noChangeAspect="1"/>
          </p:cNvPicPr>
          <p:nvPr/>
        </p:nvPicPr>
        <p:blipFill rotWithShape="1">
          <a:blip r:embed="rId3"/>
          <a:srcRect l="14001" r="52499" b="68625"/>
          <a:stretch/>
        </p:blipFill>
        <p:spPr>
          <a:xfrm>
            <a:off x="5093247" y="2040082"/>
            <a:ext cx="2190780" cy="1193485"/>
          </a:xfrm>
          <a:prstGeom prst="rect">
            <a:avLst/>
          </a:prstGeom>
        </p:spPr>
      </p:pic>
      <p:pic>
        <p:nvPicPr>
          <p:cNvPr id="5" name="Picture 4" descr="Image result for power bi edit queries">
            <a:extLst>
              <a:ext uri="{FF2B5EF4-FFF2-40B4-BE49-F238E27FC236}">
                <a16:creationId xmlns:a16="http://schemas.microsoft.com/office/drawing/2014/main" id="{2A862AD4-34C1-4EFE-85A5-7C23A3F5EB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9125" y="5552541"/>
            <a:ext cx="1079764" cy="8098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Image result for power bi report design">
            <a:extLst>
              <a:ext uri="{FF2B5EF4-FFF2-40B4-BE49-F238E27FC236}">
                <a16:creationId xmlns:a16="http://schemas.microsoft.com/office/drawing/2014/main" id="{F8E85EF7-13CE-4034-A889-41D5EC9B25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8637" y="4524007"/>
            <a:ext cx="1523883" cy="8571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F099167-58DC-4F2E-AD40-2923078FD98A}"/>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73149" y="5381191"/>
            <a:ext cx="1877309" cy="1152525"/>
          </a:xfrm>
          <a:prstGeom prst="rect">
            <a:avLst/>
          </a:prstGeom>
        </p:spPr>
      </p:pic>
      <p:sp>
        <p:nvSpPr>
          <p:cNvPr id="3" name="AutoShape 2" descr="Image result for users icon png">
            <a:extLst>
              <a:ext uri="{FF2B5EF4-FFF2-40B4-BE49-F238E27FC236}">
                <a16:creationId xmlns:a16="http://schemas.microsoft.com/office/drawing/2014/main" id="{CD18C4E8-9A90-4633-9865-4A16EBDD3BA0}"/>
              </a:ext>
            </a:extLst>
          </p:cNvPr>
          <p:cNvSpPr>
            <a:spLocks noChangeAspect="1" noChangeArrowheads="1"/>
          </p:cNvSpPr>
          <p:nvPr/>
        </p:nvSpPr>
        <p:spPr bwMode="auto">
          <a:xfrm>
            <a:off x="5943600" y="3276600"/>
            <a:ext cx="2680854" cy="26808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C06FFF69-57DD-4A79-9DCD-4F8FF2CD9F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43484" y="698356"/>
            <a:ext cx="1236518" cy="1236518"/>
          </a:xfrm>
          <a:prstGeom prst="rect">
            <a:avLst/>
          </a:prstGeom>
        </p:spPr>
      </p:pic>
      <p:graphicFrame>
        <p:nvGraphicFramePr>
          <p:cNvPr id="10" name="Object 9">
            <a:extLst>
              <a:ext uri="{FF2B5EF4-FFF2-40B4-BE49-F238E27FC236}">
                <a16:creationId xmlns:a16="http://schemas.microsoft.com/office/drawing/2014/main" id="{B4E9C6B5-36A8-4852-8388-D40042420840}"/>
              </a:ext>
            </a:extLst>
          </p:cNvPr>
          <p:cNvGraphicFramePr>
            <a:graphicFrameLocks noChangeAspect="1"/>
          </p:cNvGraphicFramePr>
          <p:nvPr/>
        </p:nvGraphicFramePr>
        <p:xfrm>
          <a:off x="3416300" y="3805475"/>
          <a:ext cx="1012825" cy="990673"/>
        </p:xfrm>
        <a:graphic>
          <a:graphicData uri="http://schemas.openxmlformats.org/presentationml/2006/ole">
            <mc:AlternateContent xmlns:mc="http://schemas.openxmlformats.org/markup-compatibility/2006">
              <mc:Choice xmlns:v="urn:schemas-microsoft-com:vml" Requires="v">
                <p:oleObj spid="_x0000_s5123" r:id="rId8" imgW="6025320" imgH="5893200" progId="">
                  <p:embed/>
                </p:oleObj>
              </mc:Choice>
              <mc:Fallback>
                <p:oleObj r:id="rId8" imgW="6025320" imgH="5893200" progId="">
                  <p:embed/>
                  <p:pic>
                    <p:nvPicPr>
                      <p:cNvPr id="10" name="Object 9">
                        <a:extLst>
                          <a:ext uri="{FF2B5EF4-FFF2-40B4-BE49-F238E27FC236}">
                            <a16:creationId xmlns:a16="http://schemas.microsoft.com/office/drawing/2014/main" id="{B4E9C6B5-36A8-4852-8388-D40042420840}"/>
                          </a:ext>
                        </a:extLst>
                      </p:cNvPr>
                      <p:cNvPicPr/>
                      <p:nvPr/>
                    </p:nvPicPr>
                    <p:blipFill>
                      <a:blip r:embed="rId9"/>
                      <a:stretch>
                        <a:fillRect/>
                      </a:stretch>
                    </p:blipFill>
                    <p:spPr>
                      <a:xfrm>
                        <a:off x="3416300" y="3805475"/>
                        <a:ext cx="1012825" cy="990673"/>
                      </a:xfrm>
                      <a:prstGeom prst="rect">
                        <a:avLst/>
                      </a:prstGeom>
                    </p:spPr>
                  </p:pic>
                </p:oleObj>
              </mc:Fallback>
            </mc:AlternateContent>
          </a:graphicData>
        </a:graphic>
      </p:graphicFrame>
      <p:cxnSp>
        <p:nvCxnSpPr>
          <p:cNvPr id="11" name="Straight Arrow Connector 10">
            <a:extLst>
              <a:ext uri="{FF2B5EF4-FFF2-40B4-BE49-F238E27FC236}">
                <a16:creationId xmlns:a16="http://schemas.microsoft.com/office/drawing/2014/main" id="{A488985B-5BDE-4CD0-8EE8-C21F37651373}"/>
              </a:ext>
            </a:extLst>
          </p:cNvPr>
          <p:cNvCxnSpPr>
            <a:cxnSpLocks/>
          </p:cNvCxnSpPr>
          <p:nvPr/>
        </p:nvCxnSpPr>
        <p:spPr>
          <a:xfrm>
            <a:off x="2645760" y="5957453"/>
            <a:ext cx="1400483"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48F7C0F5-D2E6-42D3-98D3-FD49B19EF64F}"/>
              </a:ext>
            </a:extLst>
          </p:cNvPr>
          <p:cNvCxnSpPr>
            <a:cxnSpLocks/>
          </p:cNvCxnSpPr>
          <p:nvPr/>
        </p:nvCxnSpPr>
        <p:spPr>
          <a:xfrm flipV="1">
            <a:off x="5735782" y="5552542"/>
            <a:ext cx="955963" cy="40491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F5A537A1-3DF0-44A0-82D6-B5E3CCD22320}"/>
              </a:ext>
            </a:extLst>
          </p:cNvPr>
          <p:cNvCxnSpPr>
            <a:cxnSpLocks/>
          </p:cNvCxnSpPr>
          <p:nvPr/>
        </p:nvCxnSpPr>
        <p:spPr>
          <a:xfrm flipV="1">
            <a:off x="4987637" y="3624434"/>
            <a:ext cx="748145" cy="170413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76C354D-12B1-4EA3-A40B-66D87F702EFF}"/>
              </a:ext>
            </a:extLst>
          </p:cNvPr>
          <p:cNvCxnSpPr>
            <a:cxnSpLocks/>
          </p:cNvCxnSpPr>
          <p:nvPr/>
        </p:nvCxnSpPr>
        <p:spPr>
          <a:xfrm flipH="1" flipV="1">
            <a:off x="6464852" y="3429000"/>
            <a:ext cx="705728" cy="94978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CA79352-AD44-402A-BB7D-FF27E8F05B19}"/>
              </a:ext>
            </a:extLst>
          </p:cNvPr>
          <p:cNvCxnSpPr>
            <a:cxnSpLocks/>
          </p:cNvCxnSpPr>
          <p:nvPr/>
        </p:nvCxnSpPr>
        <p:spPr>
          <a:xfrm flipV="1">
            <a:off x="7284027" y="1934875"/>
            <a:ext cx="1265270" cy="401615"/>
          </a:xfrm>
          <a:prstGeom prst="straightConnector1">
            <a:avLst/>
          </a:prstGeom>
          <a:ln w="76200">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8868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008F0A-FC83-481C-B41D-4A4D55BF8A5E}"/>
              </a:ext>
            </a:extLst>
          </p:cNvPr>
          <p:cNvPicPr>
            <a:picLocks noChangeAspect="1"/>
          </p:cNvPicPr>
          <p:nvPr/>
        </p:nvPicPr>
        <p:blipFill rotWithShape="1">
          <a:blip r:embed="rId3"/>
          <a:srcRect l="14001" r="52499" b="68625"/>
          <a:stretch/>
        </p:blipFill>
        <p:spPr>
          <a:xfrm>
            <a:off x="5093247" y="2040082"/>
            <a:ext cx="2190780" cy="1193485"/>
          </a:xfrm>
          <a:prstGeom prst="rect">
            <a:avLst/>
          </a:prstGeom>
        </p:spPr>
      </p:pic>
      <p:sp>
        <p:nvSpPr>
          <p:cNvPr id="3" name="AutoShape 2" descr="Image result for users icon png">
            <a:extLst>
              <a:ext uri="{FF2B5EF4-FFF2-40B4-BE49-F238E27FC236}">
                <a16:creationId xmlns:a16="http://schemas.microsoft.com/office/drawing/2014/main" id="{CD18C4E8-9A90-4633-9865-4A16EBDD3BA0}"/>
              </a:ext>
            </a:extLst>
          </p:cNvPr>
          <p:cNvSpPr>
            <a:spLocks noChangeAspect="1" noChangeArrowheads="1"/>
          </p:cNvSpPr>
          <p:nvPr/>
        </p:nvSpPr>
        <p:spPr bwMode="auto">
          <a:xfrm>
            <a:off x="5943600" y="3276600"/>
            <a:ext cx="2680854" cy="26808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C06FFF69-57DD-4A79-9DCD-4F8FF2CD9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3484" y="698356"/>
            <a:ext cx="1236518" cy="1236518"/>
          </a:xfrm>
          <a:prstGeom prst="rect">
            <a:avLst/>
          </a:prstGeom>
        </p:spPr>
      </p:pic>
      <p:graphicFrame>
        <p:nvGraphicFramePr>
          <p:cNvPr id="10" name="Object 9">
            <a:extLst>
              <a:ext uri="{FF2B5EF4-FFF2-40B4-BE49-F238E27FC236}">
                <a16:creationId xmlns:a16="http://schemas.microsoft.com/office/drawing/2014/main" id="{B4E9C6B5-36A8-4852-8388-D40042420840}"/>
              </a:ext>
            </a:extLst>
          </p:cNvPr>
          <p:cNvGraphicFramePr>
            <a:graphicFrameLocks noChangeAspect="1"/>
          </p:cNvGraphicFramePr>
          <p:nvPr/>
        </p:nvGraphicFramePr>
        <p:xfrm>
          <a:off x="3416300" y="3805475"/>
          <a:ext cx="1012825" cy="990673"/>
        </p:xfrm>
        <a:graphic>
          <a:graphicData uri="http://schemas.openxmlformats.org/presentationml/2006/ole">
            <mc:AlternateContent xmlns:mc="http://schemas.openxmlformats.org/markup-compatibility/2006">
              <mc:Choice xmlns:v="urn:schemas-microsoft-com:vml" Requires="v">
                <p:oleObj spid="_x0000_s6147" r:id="rId5" imgW="6025320" imgH="5893200" progId="">
                  <p:embed/>
                </p:oleObj>
              </mc:Choice>
              <mc:Fallback>
                <p:oleObj r:id="rId5" imgW="6025320" imgH="5893200" progId="">
                  <p:embed/>
                  <p:pic>
                    <p:nvPicPr>
                      <p:cNvPr id="10" name="Object 9">
                        <a:extLst>
                          <a:ext uri="{FF2B5EF4-FFF2-40B4-BE49-F238E27FC236}">
                            <a16:creationId xmlns:a16="http://schemas.microsoft.com/office/drawing/2014/main" id="{B4E9C6B5-36A8-4852-8388-D40042420840}"/>
                          </a:ext>
                        </a:extLst>
                      </p:cNvPr>
                      <p:cNvPicPr/>
                      <p:nvPr/>
                    </p:nvPicPr>
                    <p:blipFill>
                      <a:blip r:embed="rId6"/>
                      <a:stretch>
                        <a:fillRect/>
                      </a:stretch>
                    </p:blipFill>
                    <p:spPr>
                      <a:xfrm>
                        <a:off x="3416300" y="3805475"/>
                        <a:ext cx="1012825" cy="990673"/>
                      </a:xfrm>
                      <a:prstGeom prst="rect">
                        <a:avLst/>
                      </a:prstGeom>
                    </p:spPr>
                  </p:pic>
                </p:oleObj>
              </mc:Fallback>
            </mc:AlternateContent>
          </a:graphicData>
        </a:graphic>
      </p:graphicFrame>
      <p:pic>
        <p:nvPicPr>
          <p:cNvPr id="11" name="Picture 2" descr="Image result for power bi data sources">
            <a:extLst>
              <a:ext uri="{FF2B5EF4-FFF2-40B4-BE49-F238E27FC236}">
                <a16:creationId xmlns:a16="http://schemas.microsoft.com/office/drawing/2014/main" id="{B6D86D69-662D-40E3-9CB2-BC293A84DC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9085" r="64286"/>
          <a:stretch/>
        </p:blipFill>
        <p:spPr bwMode="auto">
          <a:xfrm>
            <a:off x="0" y="2190439"/>
            <a:ext cx="3262312" cy="466756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0669C9D5-4B36-4A70-BA59-78CDA2C96A2C}"/>
              </a:ext>
            </a:extLst>
          </p:cNvPr>
          <p:cNvCxnSpPr>
            <a:cxnSpLocks/>
          </p:cNvCxnSpPr>
          <p:nvPr/>
        </p:nvCxnSpPr>
        <p:spPr>
          <a:xfrm flipV="1">
            <a:off x="5735782" y="5552542"/>
            <a:ext cx="955963" cy="40491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77E6E849-1184-4755-B817-35E0AD5BBE9C}"/>
              </a:ext>
            </a:extLst>
          </p:cNvPr>
          <p:cNvCxnSpPr>
            <a:cxnSpLocks/>
          </p:cNvCxnSpPr>
          <p:nvPr/>
        </p:nvCxnSpPr>
        <p:spPr>
          <a:xfrm flipV="1">
            <a:off x="4987637" y="3624434"/>
            <a:ext cx="748145" cy="170413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CA504C1-4514-4B2D-964B-F78112B2DC35}"/>
              </a:ext>
            </a:extLst>
          </p:cNvPr>
          <p:cNvCxnSpPr>
            <a:cxnSpLocks/>
          </p:cNvCxnSpPr>
          <p:nvPr/>
        </p:nvCxnSpPr>
        <p:spPr>
          <a:xfrm flipH="1" flipV="1">
            <a:off x="6464852" y="3429000"/>
            <a:ext cx="705728" cy="94978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0A39A8A-3358-400C-B66E-21BDCAC01D80}"/>
              </a:ext>
            </a:extLst>
          </p:cNvPr>
          <p:cNvCxnSpPr>
            <a:cxnSpLocks/>
          </p:cNvCxnSpPr>
          <p:nvPr/>
        </p:nvCxnSpPr>
        <p:spPr>
          <a:xfrm flipV="1">
            <a:off x="7284027" y="1934875"/>
            <a:ext cx="1265270" cy="401615"/>
          </a:xfrm>
          <a:prstGeom prst="straightConnector1">
            <a:avLst/>
          </a:prstGeom>
          <a:ln w="762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descr="Image result for power bi edit queries">
            <a:extLst>
              <a:ext uri="{FF2B5EF4-FFF2-40B4-BE49-F238E27FC236}">
                <a16:creationId xmlns:a16="http://schemas.microsoft.com/office/drawing/2014/main" id="{75E534A2-5C05-41F2-9D99-E25E8FBD93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9125" y="5552541"/>
            <a:ext cx="1079764" cy="8098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7" descr="Image result for power bi report design">
            <a:extLst>
              <a:ext uri="{FF2B5EF4-FFF2-40B4-BE49-F238E27FC236}">
                <a16:creationId xmlns:a16="http://schemas.microsoft.com/office/drawing/2014/main" id="{E67A63C6-D152-4CAD-AFF0-E3C294F8B6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637" y="4524007"/>
            <a:ext cx="1523883" cy="857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373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06399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161470" y="76761"/>
            <a:ext cx="8324699" cy="923330"/>
          </a:xfrm>
          <a:prstGeom prst="rect">
            <a:avLst/>
          </a:prstGeom>
          <a:noFill/>
        </p:spPr>
        <p:txBody>
          <a:bodyPr wrap="square" rtlCol="0">
            <a:spAutoFit/>
          </a:bodyPr>
          <a:lstStyle/>
          <a:p>
            <a:r>
              <a:rPr lang="en-US" sz="5400" b="1" dirty="0">
                <a:latin typeface="+mj-lt"/>
                <a:ea typeface="MS PGothic" pitchFamily="34" charset="-128"/>
                <a:sym typeface="Franchise Bold" charset="0"/>
              </a:rPr>
              <a:t>Dashboard Vs Report</a:t>
            </a:r>
          </a:p>
        </p:txBody>
      </p:sp>
      <p:sp>
        <p:nvSpPr>
          <p:cNvPr id="6" name="AutoShape 8"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582341" y="803077"/>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7" name="AutoShape 10"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639491" y="8602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1" name="AutoShape 20"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696641" y="91737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2" name="AutoShape 22"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753791" y="9745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3" name="Rectangle 2">
            <a:extLst>
              <a:ext uri="{FF2B5EF4-FFF2-40B4-BE49-F238E27FC236}">
                <a16:creationId xmlns:a16="http://schemas.microsoft.com/office/drawing/2014/main" id="{AE0322AA-9033-4A35-8214-6C01BCA921D4}"/>
              </a:ext>
            </a:extLst>
          </p:cNvPr>
          <p:cNvSpPr/>
          <p:nvPr/>
        </p:nvSpPr>
        <p:spPr>
          <a:xfrm>
            <a:off x="886265" y="1194941"/>
            <a:ext cx="10311618" cy="5632311"/>
          </a:xfrm>
          <a:prstGeom prst="rect">
            <a:avLst/>
          </a:prstGeom>
        </p:spPr>
        <p:txBody>
          <a:bodyPr wrap="square">
            <a:spAutoFit/>
          </a:bodyPr>
          <a:lstStyle/>
          <a:p>
            <a:pPr fontAlgn="ctr"/>
            <a:r>
              <a:rPr lang="en-US" b="1" dirty="0"/>
              <a:t>Dashboard: General</a:t>
            </a:r>
          </a:p>
          <a:p>
            <a:pPr fontAlgn="ctr"/>
            <a:r>
              <a:rPr lang="en-US" i="1" dirty="0"/>
              <a:t>Stephen </a:t>
            </a:r>
            <a:r>
              <a:rPr lang="en-US" i="1" dirty="0" err="1"/>
              <a:t>Few‘s</a:t>
            </a:r>
            <a:r>
              <a:rPr lang="en-US" i="1" dirty="0"/>
              <a:t> definition of Dashboard: </a:t>
            </a:r>
            <a:r>
              <a:rPr lang="en-US" dirty="0"/>
              <a:t>A dashboard is a visual display of the most important information needed to achieve one or more objectives; consolidated and arranged on a single screen so the information can be monitored at a glance</a:t>
            </a:r>
            <a:r>
              <a:rPr lang="en-US" b="1" dirty="0"/>
              <a:t>.</a:t>
            </a:r>
          </a:p>
          <a:p>
            <a:pPr fontAlgn="ctr"/>
            <a:endParaRPr lang="en-US" b="1" dirty="0"/>
          </a:p>
          <a:p>
            <a:pPr fontAlgn="ctr"/>
            <a:r>
              <a:rPr lang="en-US" b="1" dirty="0"/>
              <a:t>Report: General</a:t>
            </a:r>
          </a:p>
          <a:p>
            <a:pPr fontAlgn="ctr"/>
            <a:r>
              <a:rPr lang="en-US" dirty="0"/>
              <a:t>A Report on the other hand is any informational work. This information can be at any format. Table, Chart, text, number or anything else.</a:t>
            </a:r>
          </a:p>
          <a:p>
            <a:pPr fontAlgn="ctr"/>
            <a:endParaRPr lang="en-US" dirty="0"/>
          </a:p>
          <a:p>
            <a:pPr fontAlgn="ctr"/>
            <a:r>
              <a:rPr lang="en-US" b="1" dirty="0"/>
              <a:t>Power BI Report</a:t>
            </a:r>
          </a:p>
          <a:p>
            <a:pPr fontAlgn="ctr"/>
            <a:r>
              <a:rPr lang="en-US" dirty="0"/>
              <a:t>Power BI Report is combination of multiple visual elements (charts, texts, values…) on a page that can be inter-related with each other. Data visualized in the report can be sliced and diced with slicers. Power BI report is fully interactive from user. and It can be filtered based on some criteria.</a:t>
            </a:r>
          </a:p>
          <a:p>
            <a:pPr fontAlgn="ctr"/>
            <a:endParaRPr lang="en-US" dirty="0"/>
          </a:p>
          <a:p>
            <a:pPr fontAlgn="ctr"/>
            <a:r>
              <a:rPr lang="en-US" b="1" dirty="0"/>
              <a:t>Power BI Dashboard</a:t>
            </a:r>
          </a:p>
          <a:p>
            <a:pPr fontAlgn="ctr"/>
            <a:r>
              <a:rPr lang="en-US" dirty="0"/>
              <a:t>Power BI Dashboard is a high level view of some of key KPIs of one or more reports. Dashboard is a day-to-day view of KPIs, and provide the navigation point to the detailed reports. Power BI Dashboard isn’t built for slicing and dicing.</a:t>
            </a:r>
          </a:p>
          <a:p>
            <a:pPr fontAlgn="ctr"/>
            <a:r>
              <a:rPr lang="en-US" dirty="0"/>
              <a:t>You can see that definition of Power BI Dashboard and Report fits into the general definition of these two component we’ve had earlier. Now let’s look closer at these two.</a:t>
            </a:r>
            <a:endParaRPr lang="en-US" sz="3200" dirty="0"/>
          </a:p>
        </p:txBody>
      </p:sp>
    </p:spTree>
    <p:extLst>
      <p:ext uri="{BB962C8B-B14F-4D97-AF65-F5344CB8AC3E}">
        <p14:creationId xmlns:p14="http://schemas.microsoft.com/office/powerpoint/2010/main" val="3927196127"/>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06399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161470" y="76761"/>
            <a:ext cx="8324699" cy="923330"/>
          </a:xfrm>
          <a:prstGeom prst="rect">
            <a:avLst/>
          </a:prstGeom>
          <a:noFill/>
        </p:spPr>
        <p:txBody>
          <a:bodyPr wrap="square" rtlCol="0">
            <a:spAutoFit/>
          </a:bodyPr>
          <a:lstStyle/>
          <a:p>
            <a:r>
              <a:rPr lang="en-US" sz="5400" b="1" dirty="0">
                <a:latin typeface="+mj-lt"/>
                <a:ea typeface="MS PGothic" pitchFamily="34" charset="-128"/>
                <a:sym typeface="Franchise Bold" charset="0"/>
              </a:rPr>
              <a:t>Dashboard Vs Report Contd..</a:t>
            </a:r>
          </a:p>
        </p:txBody>
      </p:sp>
      <p:sp>
        <p:nvSpPr>
          <p:cNvPr id="6" name="AutoShape 8"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582341" y="803077"/>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7" name="AutoShape 10"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639491" y="8602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1" name="AutoShape 20"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696641" y="91737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2" name="AutoShape 22"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753791" y="9745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3" name="Rectangle 2">
            <a:extLst>
              <a:ext uri="{FF2B5EF4-FFF2-40B4-BE49-F238E27FC236}">
                <a16:creationId xmlns:a16="http://schemas.microsoft.com/office/drawing/2014/main" id="{AE0322AA-9033-4A35-8214-6C01BCA921D4}"/>
              </a:ext>
            </a:extLst>
          </p:cNvPr>
          <p:cNvSpPr/>
          <p:nvPr/>
        </p:nvSpPr>
        <p:spPr>
          <a:xfrm>
            <a:off x="886264" y="1219746"/>
            <a:ext cx="10564838" cy="2246769"/>
          </a:xfrm>
          <a:prstGeom prst="rect">
            <a:avLst/>
          </a:prstGeom>
        </p:spPr>
        <p:txBody>
          <a:bodyPr wrap="square">
            <a:spAutoFit/>
          </a:bodyPr>
          <a:lstStyle/>
          <a:p>
            <a:pPr fontAlgn="ctr"/>
            <a:r>
              <a:rPr lang="en-US" dirty="0"/>
              <a:t>Reports in Power BI can have multiple pages. In each page there might be multiple visualization elements. Slicing and dicing, hovering and highlighting is possible in the Report. We can drill down through a hierarchical data structure, or select a particular column in a column chart and see the related data to it in other visualization elements. All of these means Report in Power BI is for slicing and dicing. Report built for end users to play with different handles (slicers or visuals or filters), and achieve what they want</a:t>
            </a:r>
          </a:p>
          <a:p>
            <a:pPr fontAlgn="base"/>
            <a:endParaRPr lang="en-US" b="1" dirty="0"/>
          </a:p>
          <a:p>
            <a:pPr fontAlgn="ctr"/>
            <a:endParaRPr lang="en-US" sz="3200" dirty="0"/>
          </a:p>
        </p:txBody>
      </p:sp>
      <p:sp>
        <p:nvSpPr>
          <p:cNvPr id="5" name="Rectangle 4">
            <a:extLst>
              <a:ext uri="{FF2B5EF4-FFF2-40B4-BE49-F238E27FC236}">
                <a16:creationId xmlns:a16="http://schemas.microsoft.com/office/drawing/2014/main" id="{0DC81C06-F6E6-42BE-B431-09CBFD96D10F}"/>
              </a:ext>
            </a:extLst>
          </p:cNvPr>
          <p:cNvSpPr/>
          <p:nvPr/>
        </p:nvSpPr>
        <p:spPr>
          <a:xfrm>
            <a:off x="5355102" y="3052931"/>
            <a:ext cx="6096000" cy="2585323"/>
          </a:xfrm>
          <a:prstGeom prst="rect">
            <a:avLst/>
          </a:prstGeom>
        </p:spPr>
        <p:txBody>
          <a:bodyPr>
            <a:spAutoFit/>
          </a:bodyPr>
          <a:lstStyle/>
          <a:p>
            <a:pPr fontAlgn="base"/>
            <a:r>
              <a:rPr lang="en-US" b="1" dirty="0">
                <a:solidFill>
                  <a:srgbClr val="191919"/>
                </a:solidFill>
                <a:latin typeface="&amp;quot"/>
              </a:rPr>
              <a:t>Power BI Dashboard</a:t>
            </a:r>
            <a:endParaRPr lang="en-US" dirty="0">
              <a:solidFill>
                <a:srgbClr val="191919"/>
              </a:solidFill>
              <a:latin typeface="&amp;quot"/>
            </a:endParaRPr>
          </a:p>
          <a:p>
            <a:pPr fontAlgn="base">
              <a:buFont typeface="Arial" panose="020B0604020202020204" pitchFamily="34" charset="0"/>
              <a:buChar char="•"/>
            </a:pPr>
            <a:r>
              <a:rPr lang="en-US" dirty="0">
                <a:solidFill>
                  <a:srgbClr val="191919"/>
                </a:solidFill>
                <a:latin typeface="&amp;quot"/>
              </a:rPr>
              <a:t>Automatic Refresh</a:t>
            </a:r>
          </a:p>
          <a:p>
            <a:pPr fontAlgn="base">
              <a:buFont typeface="Arial" panose="020B0604020202020204" pitchFamily="34" charset="0"/>
              <a:buChar char="•"/>
            </a:pPr>
            <a:r>
              <a:rPr lang="en-US" dirty="0">
                <a:solidFill>
                  <a:srgbClr val="191919"/>
                </a:solidFill>
                <a:latin typeface="&amp;quot"/>
              </a:rPr>
              <a:t>Sharing</a:t>
            </a:r>
          </a:p>
          <a:p>
            <a:pPr fontAlgn="base">
              <a:buFont typeface="Arial" panose="020B0604020202020204" pitchFamily="34" charset="0"/>
              <a:buChar char="•"/>
            </a:pPr>
            <a:r>
              <a:rPr lang="en-US" dirty="0">
                <a:solidFill>
                  <a:srgbClr val="191919"/>
                </a:solidFill>
                <a:latin typeface="&amp;quot"/>
              </a:rPr>
              <a:t>Customization by User is Easy</a:t>
            </a:r>
          </a:p>
          <a:p>
            <a:pPr fontAlgn="base">
              <a:buFont typeface="Arial" panose="020B0604020202020204" pitchFamily="34" charset="0"/>
              <a:buChar char="•"/>
            </a:pPr>
            <a:r>
              <a:rPr lang="en-US" dirty="0">
                <a:solidFill>
                  <a:srgbClr val="191919"/>
                </a:solidFill>
                <a:latin typeface="&amp;quot"/>
              </a:rPr>
              <a:t>Featured Dashboard</a:t>
            </a:r>
          </a:p>
          <a:p>
            <a:pPr fontAlgn="base">
              <a:buFont typeface="Arial" panose="020B0604020202020204" pitchFamily="34" charset="0"/>
              <a:buChar char="•"/>
            </a:pPr>
            <a:r>
              <a:rPr lang="en-US" dirty="0">
                <a:solidFill>
                  <a:srgbClr val="191919"/>
                </a:solidFill>
                <a:latin typeface="&amp;quot"/>
              </a:rPr>
              <a:t>Power Q&amp;A</a:t>
            </a:r>
          </a:p>
          <a:p>
            <a:pPr fontAlgn="base">
              <a:buFont typeface="Arial" panose="020B0604020202020204" pitchFamily="34" charset="0"/>
              <a:buChar char="•"/>
            </a:pPr>
            <a:r>
              <a:rPr lang="en-US" dirty="0">
                <a:solidFill>
                  <a:srgbClr val="191919"/>
                </a:solidFill>
                <a:latin typeface="&amp;quot"/>
              </a:rPr>
              <a:t>Real-time Monitoring</a:t>
            </a:r>
          </a:p>
          <a:p>
            <a:pPr fontAlgn="base">
              <a:buFont typeface="Arial" panose="020B0604020202020204" pitchFamily="34" charset="0"/>
              <a:buChar char="•"/>
            </a:pPr>
            <a:r>
              <a:rPr lang="en-US" dirty="0">
                <a:solidFill>
                  <a:srgbClr val="191919"/>
                </a:solidFill>
                <a:latin typeface="&amp;quot"/>
              </a:rPr>
              <a:t>Alerts</a:t>
            </a:r>
          </a:p>
          <a:p>
            <a:pPr fontAlgn="base">
              <a:buFont typeface="Arial" panose="020B0604020202020204" pitchFamily="34" charset="0"/>
              <a:buChar char="•"/>
            </a:pPr>
            <a:r>
              <a:rPr lang="en-US" dirty="0">
                <a:solidFill>
                  <a:srgbClr val="191919"/>
                </a:solidFill>
                <a:latin typeface="&amp;quot"/>
              </a:rPr>
              <a:t>Related Insights</a:t>
            </a:r>
            <a:endParaRPr lang="en-US" b="0" i="0" u="none" strike="noStrike" dirty="0">
              <a:solidFill>
                <a:srgbClr val="191919"/>
              </a:solidFill>
              <a:effectLst/>
              <a:latin typeface="&amp;quot"/>
            </a:endParaRPr>
          </a:p>
        </p:txBody>
      </p:sp>
      <p:sp>
        <p:nvSpPr>
          <p:cNvPr id="8" name="Rectangle 7">
            <a:extLst>
              <a:ext uri="{FF2B5EF4-FFF2-40B4-BE49-F238E27FC236}">
                <a16:creationId xmlns:a16="http://schemas.microsoft.com/office/drawing/2014/main" id="{4270A9E7-F027-4814-B176-E788B7222AA2}"/>
              </a:ext>
            </a:extLst>
          </p:cNvPr>
          <p:cNvSpPr/>
          <p:nvPr/>
        </p:nvSpPr>
        <p:spPr>
          <a:xfrm>
            <a:off x="886264" y="3052931"/>
            <a:ext cx="4346918" cy="2031325"/>
          </a:xfrm>
          <a:prstGeom prst="rect">
            <a:avLst/>
          </a:prstGeom>
        </p:spPr>
        <p:txBody>
          <a:bodyPr wrap="square">
            <a:spAutoFit/>
          </a:bodyPr>
          <a:lstStyle/>
          <a:p>
            <a:pPr fontAlgn="base"/>
            <a:r>
              <a:rPr lang="en-US" b="1" dirty="0">
                <a:solidFill>
                  <a:srgbClr val="191919"/>
                </a:solidFill>
                <a:latin typeface="&amp;quot"/>
              </a:rPr>
              <a:t>Power BI Report</a:t>
            </a:r>
            <a:endParaRPr lang="en-US" dirty="0">
              <a:solidFill>
                <a:srgbClr val="191919"/>
              </a:solidFill>
              <a:latin typeface="&amp;quot"/>
            </a:endParaRPr>
          </a:p>
          <a:p>
            <a:pPr fontAlgn="base">
              <a:buFont typeface="Arial" panose="020B0604020202020204" pitchFamily="34" charset="0"/>
              <a:buChar char="•"/>
            </a:pPr>
            <a:r>
              <a:rPr lang="en-US" dirty="0">
                <a:solidFill>
                  <a:srgbClr val="191919"/>
                </a:solidFill>
                <a:latin typeface="&amp;quot"/>
              </a:rPr>
              <a:t>Slicers</a:t>
            </a:r>
          </a:p>
          <a:p>
            <a:pPr fontAlgn="base">
              <a:buFont typeface="Arial" panose="020B0604020202020204" pitchFamily="34" charset="0"/>
              <a:buChar char="•"/>
            </a:pPr>
            <a:r>
              <a:rPr lang="en-US" dirty="0">
                <a:solidFill>
                  <a:srgbClr val="191919"/>
                </a:solidFill>
                <a:latin typeface="&amp;quot"/>
              </a:rPr>
              <a:t>Multi-Pages</a:t>
            </a:r>
          </a:p>
          <a:p>
            <a:pPr fontAlgn="base">
              <a:buFont typeface="Arial" panose="020B0604020202020204" pitchFamily="34" charset="0"/>
              <a:buChar char="•"/>
            </a:pPr>
            <a:r>
              <a:rPr lang="en-US" dirty="0">
                <a:solidFill>
                  <a:srgbClr val="191919"/>
                </a:solidFill>
                <a:latin typeface="&amp;quot"/>
              </a:rPr>
              <a:t>Interactivity</a:t>
            </a:r>
          </a:p>
          <a:p>
            <a:pPr fontAlgn="base">
              <a:buFont typeface="Arial" panose="020B0604020202020204" pitchFamily="34" charset="0"/>
              <a:buChar char="•"/>
            </a:pPr>
            <a:r>
              <a:rPr lang="en-US" dirty="0">
                <a:solidFill>
                  <a:srgbClr val="191919"/>
                </a:solidFill>
                <a:latin typeface="&amp;quot"/>
              </a:rPr>
              <a:t>Drill Down/Up</a:t>
            </a:r>
          </a:p>
          <a:p>
            <a:pPr fontAlgn="base">
              <a:buFont typeface="Arial" panose="020B0604020202020204" pitchFamily="34" charset="0"/>
              <a:buChar char="•"/>
            </a:pPr>
            <a:r>
              <a:rPr lang="en-US" dirty="0">
                <a:solidFill>
                  <a:srgbClr val="191919"/>
                </a:solidFill>
                <a:latin typeface="&amp;quot"/>
              </a:rPr>
              <a:t>Publish to Web</a:t>
            </a:r>
          </a:p>
          <a:p>
            <a:pPr fontAlgn="base">
              <a:buFont typeface="Arial" panose="020B0604020202020204" pitchFamily="34" charset="0"/>
              <a:buChar char="•"/>
            </a:pPr>
            <a:r>
              <a:rPr lang="en-US" dirty="0">
                <a:solidFill>
                  <a:srgbClr val="191919"/>
                </a:solidFill>
                <a:latin typeface="&amp;quot"/>
              </a:rPr>
              <a:t>Explore Data</a:t>
            </a:r>
            <a:endParaRPr lang="en-US" b="0" i="0" u="none" strike="noStrike" dirty="0">
              <a:solidFill>
                <a:srgbClr val="191919"/>
              </a:solidFill>
              <a:effectLst/>
              <a:latin typeface="&amp;quot"/>
            </a:endParaRPr>
          </a:p>
        </p:txBody>
      </p:sp>
    </p:spTree>
    <p:extLst>
      <p:ext uri="{BB962C8B-B14F-4D97-AF65-F5344CB8AC3E}">
        <p14:creationId xmlns:p14="http://schemas.microsoft.com/office/powerpoint/2010/main" val="376612433"/>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06399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161470" y="76761"/>
            <a:ext cx="8324699" cy="923330"/>
          </a:xfrm>
          <a:prstGeom prst="rect">
            <a:avLst/>
          </a:prstGeom>
          <a:noFill/>
        </p:spPr>
        <p:txBody>
          <a:bodyPr wrap="square" rtlCol="0">
            <a:spAutoFit/>
          </a:bodyPr>
          <a:lstStyle/>
          <a:p>
            <a:r>
              <a:rPr lang="en-US" sz="5400" b="1" dirty="0">
                <a:latin typeface="+mj-lt"/>
                <a:ea typeface="MS PGothic" pitchFamily="34" charset="-128"/>
                <a:sym typeface="Franchise Bold" charset="0"/>
              </a:rPr>
              <a:t>Dashboard Vs Report Contd..</a:t>
            </a:r>
          </a:p>
        </p:txBody>
      </p:sp>
      <p:sp>
        <p:nvSpPr>
          <p:cNvPr id="6" name="AutoShape 8"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582341" y="803077"/>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7" name="AutoShape 10"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639491" y="8602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1" name="AutoShape 20"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696641" y="91737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2" name="AutoShape 22"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753791" y="9745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9" name="Rectangle 8">
            <a:extLst>
              <a:ext uri="{FF2B5EF4-FFF2-40B4-BE49-F238E27FC236}">
                <a16:creationId xmlns:a16="http://schemas.microsoft.com/office/drawing/2014/main" id="{73CE6F9C-EA45-4609-A262-4ECDED088597}"/>
              </a:ext>
            </a:extLst>
          </p:cNvPr>
          <p:cNvSpPr/>
          <p:nvPr/>
        </p:nvSpPr>
        <p:spPr>
          <a:xfrm>
            <a:off x="872197" y="1720840"/>
            <a:ext cx="10142806" cy="2862322"/>
          </a:xfrm>
          <a:prstGeom prst="rect">
            <a:avLst/>
          </a:prstGeom>
        </p:spPr>
        <p:txBody>
          <a:bodyPr wrap="square">
            <a:spAutoFit/>
          </a:bodyPr>
          <a:lstStyle/>
          <a:p>
            <a:r>
              <a:rPr lang="en-US" b="1" dirty="0">
                <a:solidFill>
                  <a:srgbClr val="191919"/>
                </a:solidFill>
                <a:latin typeface="Open Sans"/>
              </a:rPr>
              <a:t>Bottomline:</a:t>
            </a:r>
          </a:p>
          <a:p>
            <a:endParaRPr lang="en-US" dirty="0">
              <a:solidFill>
                <a:srgbClr val="191919"/>
              </a:solidFill>
              <a:latin typeface="Open Sans"/>
            </a:endParaRPr>
          </a:p>
          <a:p>
            <a:r>
              <a:rPr lang="en-US" dirty="0">
                <a:solidFill>
                  <a:srgbClr val="191919"/>
                </a:solidFill>
                <a:latin typeface="Open Sans"/>
              </a:rPr>
              <a:t> Dashboard is day-to-day single page view of main KPIs, which can be refreshed automatically and can visualize real-time events. Dashboard can be used to navigate to reports. </a:t>
            </a:r>
          </a:p>
          <a:p>
            <a:endParaRPr lang="en-US" dirty="0">
              <a:solidFill>
                <a:srgbClr val="191919"/>
              </a:solidFill>
              <a:latin typeface="Open Sans"/>
            </a:endParaRPr>
          </a:p>
          <a:p>
            <a:r>
              <a:rPr lang="en-US" dirty="0">
                <a:solidFill>
                  <a:srgbClr val="191919"/>
                </a:solidFill>
                <a:latin typeface="Open Sans"/>
              </a:rPr>
              <a:t>Reports are interactive data visualization elements that can be used by users to slice and dice, highlight and interact with to investigate numbers and insight more in details.</a:t>
            </a:r>
          </a:p>
          <a:p>
            <a:endParaRPr lang="en-US" dirty="0">
              <a:solidFill>
                <a:srgbClr val="191919"/>
              </a:solidFill>
              <a:latin typeface="Open Sans"/>
            </a:endParaRPr>
          </a:p>
          <a:p>
            <a:r>
              <a:rPr lang="en-US" dirty="0">
                <a:solidFill>
                  <a:srgbClr val="191919"/>
                </a:solidFill>
                <a:latin typeface="Open Sans"/>
              </a:rPr>
              <a:t> For a great visualization solution with Power BI you would need both, these are complements of each other, not replace.</a:t>
            </a:r>
            <a:endParaRPr lang="en-US" dirty="0"/>
          </a:p>
        </p:txBody>
      </p:sp>
    </p:spTree>
    <p:extLst>
      <p:ext uri="{BB962C8B-B14F-4D97-AF65-F5344CB8AC3E}">
        <p14:creationId xmlns:p14="http://schemas.microsoft.com/office/powerpoint/2010/main" val="1552685958"/>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06399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161470" y="76761"/>
            <a:ext cx="8324699" cy="923330"/>
          </a:xfrm>
          <a:prstGeom prst="rect">
            <a:avLst/>
          </a:prstGeom>
          <a:noFill/>
        </p:spPr>
        <p:txBody>
          <a:bodyPr wrap="square" rtlCol="0">
            <a:spAutoFit/>
          </a:bodyPr>
          <a:lstStyle/>
          <a:p>
            <a:r>
              <a:rPr lang="en-US" sz="5400" b="1" dirty="0">
                <a:latin typeface="+mj-lt"/>
                <a:ea typeface="MS PGothic" pitchFamily="34" charset="-128"/>
                <a:sym typeface="Franchise Bold" charset="0"/>
              </a:rPr>
              <a:t>Licensing Models</a:t>
            </a:r>
          </a:p>
        </p:txBody>
      </p:sp>
      <p:sp>
        <p:nvSpPr>
          <p:cNvPr id="6" name="AutoShape 8"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582341" y="803077"/>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7" name="AutoShape 10"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639491" y="8602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1" name="AutoShape 20"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696641" y="91737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2" name="AutoShape 22"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753791" y="9745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3" name="Rectangle 2">
            <a:extLst>
              <a:ext uri="{FF2B5EF4-FFF2-40B4-BE49-F238E27FC236}">
                <a16:creationId xmlns:a16="http://schemas.microsoft.com/office/drawing/2014/main" id="{AE0322AA-9033-4A35-8214-6C01BCA921D4}"/>
              </a:ext>
            </a:extLst>
          </p:cNvPr>
          <p:cNvSpPr/>
          <p:nvPr/>
        </p:nvSpPr>
        <p:spPr>
          <a:xfrm>
            <a:off x="886265" y="1840708"/>
            <a:ext cx="10311618" cy="1754326"/>
          </a:xfrm>
          <a:prstGeom prst="rect">
            <a:avLst/>
          </a:prstGeom>
        </p:spPr>
        <p:txBody>
          <a:bodyPr wrap="square">
            <a:spAutoFit/>
          </a:bodyPr>
          <a:lstStyle/>
          <a:p>
            <a:pPr fontAlgn="ctr"/>
            <a:r>
              <a:rPr lang="en-US" b="1" dirty="0"/>
              <a:t>Compare the licenses</a:t>
            </a:r>
            <a:endParaRPr lang="en-US" sz="2400" b="1" dirty="0"/>
          </a:p>
          <a:p>
            <a:pPr marL="742950" lvl="1" indent="-285750" fontAlgn="ctr">
              <a:buFont typeface="Arial" panose="020B0604020202020204" pitchFamily="34" charset="0"/>
              <a:buChar char="•"/>
            </a:pPr>
            <a:r>
              <a:rPr lang="en-US" dirty="0"/>
              <a:t>Power BI Free: No sharing except public with no security</a:t>
            </a:r>
            <a:endParaRPr lang="en-US" sz="3200" dirty="0"/>
          </a:p>
          <a:p>
            <a:pPr marL="742950" lvl="1" indent="-285750" fontAlgn="ctr">
              <a:buFont typeface="Arial" panose="020B0604020202020204" pitchFamily="34" charset="0"/>
              <a:buChar char="•"/>
            </a:pPr>
            <a:r>
              <a:rPr lang="en-US" dirty="0"/>
              <a:t>Power BI Pro:  Standard pricing or part of O365 Sharing, Apps, consuming and Workspaces</a:t>
            </a:r>
            <a:endParaRPr lang="en-US" sz="3200" dirty="0"/>
          </a:p>
          <a:p>
            <a:pPr marL="742950" lvl="1" indent="-285750" fontAlgn="ctr">
              <a:buFont typeface="Arial" panose="020B0604020202020204" pitchFamily="34" charset="0"/>
              <a:buChar char="•"/>
            </a:pPr>
            <a:r>
              <a:rPr lang="en-US" dirty="0"/>
              <a:t>Power BI Embedded: Page renders (See next slide)</a:t>
            </a:r>
            <a:endParaRPr lang="en-US" sz="3200" dirty="0"/>
          </a:p>
          <a:p>
            <a:pPr marL="742950" lvl="1" indent="-285750" fontAlgn="ctr">
              <a:buFont typeface="Arial" panose="020B0604020202020204" pitchFamily="34" charset="0"/>
              <a:buChar char="•"/>
            </a:pPr>
            <a:r>
              <a:rPr lang="en-US" dirty="0"/>
              <a:t>Power BI Premium: Based on nodes</a:t>
            </a:r>
            <a:endParaRPr lang="en-US" sz="3200" dirty="0"/>
          </a:p>
          <a:p>
            <a:pPr marL="742950" lvl="1" indent="-285750" fontAlgn="ctr">
              <a:buFont typeface="Arial" panose="020B0604020202020204" pitchFamily="34" charset="0"/>
              <a:buChar char="•"/>
            </a:pPr>
            <a:r>
              <a:rPr lang="en-US" dirty="0"/>
              <a:t>Power BI Report Server Only licensing</a:t>
            </a:r>
            <a:endParaRPr lang="en-US" sz="3200" dirty="0"/>
          </a:p>
        </p:txBody>
      </p:sp>
    </p:spTree>
    <p:extLst>
      <p:ext uri="{BB962C8B-B14F-4D97-AF65-F5344CB8AC3E}">
        <p14:creationId xmlns:p14="http://schemas.microsoft.com/office/powerpoint/2010/main" val="364878519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06399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161470" y="76761"/>
            <a:ext cx="11303699" cy="923330"/>
          </a:xfrm>
          <a:prstGeom prst="rect">
            <a:avLst/>
          </a:prstGeom>
          <a:noFill/>
        </p:spPr>
        <p:txBody>
          <a:bodyPr wrap="square" rtlCol="0">
            <a:spAutoFit/>
          </a:bodyPr>
          <a:lstStyle/>
          <a:p>
            <a:r>
              <a:rPr lang="en-US" sz="5400" b="1" dirty="0">
                <a:latin typeface="+mj-lt"/>
                <a:ea typeface="MS PGothic" pitchFamily="34" charset="-128"/>
                <a:sym typeface="Franchise Bold" charset="0"/>
              </a:rPr>
              <a:t>Licensing – Power BI Premium Pricing</a:t>
            </a:r>
          </a:p>
        </p:txBody>
      </p:sp>
      <p:sp>
        <p:nvSpPr>
          <p:cNvPr id="6" name="AutoShape 8"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582341" y="803077"/>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7" name="AutoShape 10"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639491" y="8602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1" name="AutoShape 20"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696641" y="91737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2" name="AutoShape 22"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753791" y="9745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3" name="Rectangle 1">
            <a:extLst>
              <a:ext uri="{FF2B5EF4-FFF2-40B4-BE49-F238E27FC236}">
                <a16:creationId xmlns:a16="http://schemas.microsoft.com/office/drawing/2014/main" id="{65F8F79B-B513-4156-9D1D-9D5952B33C42}"/>
              </a:ext>
            </a:extLst>
          </p:cNvPr>
          <p:cNvSpPr>
            <a:spLocks noChangeArrowheads="1"/>
          </p:cNvSpPr>
          <p:nvPr/>
        </p:nvSpPr>
        <p:spPr bwMode="auto">
          <a:xfrm>
            <a:off x="246353" y="1280960"/>
            <a:ext cx="11699293"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191919"/>
                </a:solidFill>
                <a:effectLst/>
                <a:latin typeface="&amp;quot"/>
              </a:rPr>
              <a:t>Power BI Pro will be expensive for a large user base, and embedded needs a constant maintenance by a web developer. If you have a large user base of several thousand,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191919"/>
                </a:solidFill>
                <a:effectLst/>
                <a:latin typeface="&amp;quot"/>
              </a:rPr>
              <a:t>then Power BI Premium is the best licensing option for you. Since in this scenario buying a license for all the people is not </a:t>
            </a:r>
            <a:r>
              <a:rPr lang="en-US" altLang="en-US" sz="1300" dirty="0">
                <a:solidFill>
                  <a:srgbClr val="191919"/>
                </a:solidFill>
                <a:latin typeface="&amp;quot"/>
              </a:rPr>
              <a:t>feasible.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191919"/>
                </a:solidFill>
                <a:effectLst/>
                <a:latin typeface="&amp;quot"/>
              </a:rPr>
              <a:t>Power BI Premium is designed for large user base scenario where the size of data is huge.</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191919"/>
                </a:solidFill>
                <a:effectLst/>
                <a:latin typeface="&amp;quot"/>
              </a:rPr>
              <a:t>Power BI Premium is not per user, it is per node. In Power BI premium you pay for nodes which have dedicated capacity and resources.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300" dirty="0">
              <a:solidFill>
                <a:srgbClr val="191919"/>
              </a:solidFill>
              <a:latin typeface="&amp;quo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191919"/>
                </a:solidFill>
                <a:effectLst/>
                <a:latin typeface="&amp;quot"/>
              </a:rPr>
              <a:t>P1 nodes start at $3K-$5K. </a:t>
            </a:r>
            <a:r>
              <a:rPr lang="en-US" altLang="en-US" sz="1300" dirty="0">
                <a:solidFill>
                  <a:srgbClr val="191919"/>
                </a:solidFill>
                <a:latin typeface="&amp;quot"/>
                <a:hlinkClick r:id="rId3"/>
              </a:rPr>
              <a:t>https://powerbi.microsoft.com/en-us/calculator/</a:t>
            </a:r>
            <a:endParaRPr lang="en-US" altLang="en-US" sz="1300" dirty="0">
              <a:solidFill>
                <a:srgbClr val="191919"/>
              </a:solidFill>
              <a:latin typeface="&amp;quot"/>
            </a:endParaRPr>
          </a:p>
          <a:p>
            <a:pPr lvl="0"/>
            <a:endParaRPr lang="en-US" altLang="en-US" sz="1300" dirty="0">
              <a:solidFill>
                <a:srgbClr val="191919"/>
              </a:solidFill>
              <a:latin typeface="&amp;quot"/>
            </a:endParaRPr>
          </a:p>
          <a:p>
            <a:pPr lvl="0"/>
            <a:r>
              <a:rPr lang="en-US" altLang="en-US" sz="1300" dirty="0">
                <a:solidFill>
                  <a:srgbClr val="191919"/>
                </a:solidFill>
                <a:latin typeface="&amp;quo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191919"/>
              </a:solidFill>
              <a:effectLst/>
              <a:latin typeface="&amp;quo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191919"/>
                </a:solidFill>
                <a:effectLst/>
                <a:latin typeface="&amp;quot"/>
              </a:rPr>
              <a:t>  </a:t>
            </a:r>
            <a:endParaRPr kumimoji="0" lang="en-US" altLang="en-US" sz="13600" b="0" i="0" u="none" strike="noStrike" cap="none" normalizeH="0" baseline="0" dirty="0">
              <a:ln>
                <a:noFill/>
              </a:ln>
              <a:solidFill>
                <a:srgbClr val="191919"/>
              </a:solidFill>
              <a:effectLst/>
              <a:latin typeface="&amp;quot"/>
            </a:endParaRPr>
          </a:p>
        </p:txBody>
      </p:sp>
      <p:pic>
        <p:nvPicPr>
          <p:cNvPr id="6146" name="Picture 2" descr="2017-05-15_05h56_21">
            <a:extLst>
              <a:ext uri="{FF2B5EF4-FFF2-40B4-BE49-F238E27FC236}">
                <a16:creationId xmlns:a16="http://schemas.microsoft.com/office/drawing/2014/main" id="{8E12F88C-E4D2-4240-BBED-037C6083D5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485" y="3704837"/>
            <a:ext cx="8362950" cy="2292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136704"/>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06399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107705" y="33728"/>
            <a:ext cx="8324699" cy="923330"/>
          </a:xfrm>
          <a:prstGeom prst="rect">
            <a:avLst/>
          </a:prstGeom>
          <a:noFill/>
        </p:spPr>
        <p:txBody>
          <a:bodyPr wrap="square" rtlCol="0">
            <a:spAutoFit/>
          </a:bodyPr>
          <a:lstStyle/>
          <a:p>
            <a:r>
              <a:rPr lang="en-US" sz="5400" b="1" dirty="0">
                <a:latin typeface="+mj-lt"/>
                <a:ea typeface="MS PGothic" pitchFamily="34" charset="-128"/>
                <a:sym typeface="Franchise Bold" charset="0"/>
              </a:rPr>
              <a:t>Your Presenter</a:t>
            </a:r>
          </a:p>
        </p:txBody>
      </p:sp>
      <p:sp>
        <p:nvSpPr>
          <p:cNvPr id="6" name="AutoShape 8"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582341" y="803077"/>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7" name="AutoShape 10"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639491" y="8602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1" name="AutoShape 20"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696641" y="91737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2" name="AutoShape 22"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753791" y="9745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8" name="Rectangle 10"/>
          <p:cNvSpPr>
            <a:spLocks/>
          </p:cNvSpPr>
          <p:nvPr/>
        </p:nvSpPr>
        <p:spPr bwMode="auto">
          <a:xfrm>
            <a:off x="3335681" y="2155390"/>
            <a:ext cx="5321364" cy="2365175"/>
          </a:xfrm>
          <a:prstGeom prst="rect">
            <a:avLst/>
          </a:prstGeom>
          <a:noFill/>
          <a:ln>
            <a:noFill/>
          </a:ln>
        </p:spPr>
        <p:txBody>
          <a:bodyPr lIns="0" tIns="0" rIns="0" bIns="0" anchor="ctr"/>
          <a:lstStyle/>
          <a:p>
            <a:pPr defTabSz="685772" fontAlgn="base">
              <a:spcBef>
                <a:spcPct val="0"/>
              </a:spcBef>
              <a:spcAft>
                <a:spcPct val="0"/>
              </a:spcAft>
              <a:defRPr/>
            </a:pPr>
            <a:endParaRPr lang="en-US" sz="1013" dirty="0">
              <a:solidFill>
                <a:prstClr val="black">
                  <a:lumMod val="85000"/>
                  <a:lumOff val="15000"/>
                </a:prstClr>
              </a:solidFill>
              <a:latin typeface="Franchise Bold" charset="0"/>
              <a:ea typeface="ＭＳ Ｐゴシック" charset="0"/>
              <a:sym typeface="Franchise Bold" charset="0"/>
            </a:endParaRPr>
          </a:p>
        </p:txBody>
      </p:sp>
      <p:pic>
        <p:nvPicPr>
          <p:cNvPr id="15" name="Picture 14"/>
          <p:cNvPicPr>
            <a:picLocks noChangeAspect="1"/>
          </p:cNvPicPr>
          <p:nvPr/>
        </p:nvPicPr>
        <p:blipFill>
          <a:blip r:embed="rId3"/>
          <a:stretch>
            <a:fillRect/>
          </a:stretch>
        </p:blipFill>
        <p:spPr>
          <a:xfrm>
            <a:off x="10606858" y="125129"/>
            <a:ext cx="1310624" cy="406167"/>
          </a:xfrm>
          <a:prstGeom prst="rect">
            <a:avLst/>
          </a:prstGeom>
        </p:spPr>
      </p:pic>
      <p:sp>
        <p:nvSpPr>
          <p:cNvPr id="16" name="Rectangle 10">
            <a:extLst>
              <a:ext uri="{FF2B5EF4-FFF2-40B4-BE49-F238E27FC236}">
                <a16:creationId xmlns:a16="http://schemas.microsoft.com/office/drawing/2014/main" id="{137C69F8-B6E8-438A-97D2-8CF28EA6C1A4}"/>
              </a:ext>
            </a:extLst>
          </p:cNvPr>
          <p:cNvSpPr>
            <a:spLocks/>
          </p:cNvSpPr>
          <p:nvPr/>
        </p:nvSpPr>
        <p:spPr bwMode="auto">
          <a:xfrm>
            <a:off x="3125171" y="5135052"/>
            <a:ext cx="5531874" cy="1273566"/>
          </a:xfrm>
          <a:prstGeom prst="rect">
            <a:avLst/>
          </a:prstGeom>
          <a:noFill/>
          <a:ln>
            <a:noFill/>
          </a:ln>
        </p:spPr>
        <p:txBody>
          <a:bodyPr lIns="0" tIns="0" rIns="0" bIns="0" anchor="ctr"/>
          <a:lstStyle/>
          <a:p>
            <a:pPr algn="ctr" defTabSz="685772" fontAlgn="base">
              <a:spcBef>
                <a:spcPct val="0"/>
              </a:spcBef>
              <a:spcAft>
                <a:spcPct val="0"/>
              </a:spcAft>
              <a:defRPr/>
            </a:pPr>
            <a:r>
              <a:rPr lang="en-US" sz="2400" b="1" dirty="0">
                <a:solidFill>
                  <a:schemeClr val="accent5">
                    <a:lumMod val="50000"/>
                  </a:schemeClr>
                </a:solidFill>
                <a:ea typeface="ＭＳ Ｐゴシック" charset="0"/>
              </a:rPr>
              <a:t>Suresh Datla </a:t>
            </a:r>
          </a:p>
          <a:p>
            <a:pPr algn="ctr" defTabSz="685772" fontAlgn="base">
              <a:spcBef>
                <a:spcPct val="0"/>
              </a:spcBef>
              <a:spcAft>
                <a:spcPct val="0"/>
              </a:spcAft>
              <a:defRPr/>
            </a:pPr>
            <a:r>
              <a:rPr lang="en-US" sz="2000" dirty="0">
                <a:solidFill>
                  <a:schemeClr val="accent5">
                    <a:lumMod val="50000"/>
                  </a:schemeClr>
                </a:solidFill>
                <a:ea typeface="ＭＳ Ｐゴシック" charset="0"/>
                <a:sym typeface="Franchise Bold" charset="0"/>
              </a:rPr>
              <a:t>Enterprise Data Architect and Practice Director </a:t>
            </a:r>
          </a:p>
        </p:txBody>
      </p:sp>
      <p:pic>
        <p:nvPicPr>
          <p:cNvPr id="20" name="Picture 19">
            <a:extLst>
              <a:ext uri="{FF2B5EF4-FFF2-40B4-BE49-F238E27FC236}">
                <a16:creationId xmlns:a16="http://schemas.microsoft.com/office/drawing/2014/main" id="{BB398DA3-8CD1-4ECF-9073-92E5F37A08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6702" y="2581607"/>
            <a:ext cx="2240280" cy="2240280"/>
          </a:xfrm>
          <a:prstGeom prst="rect">
            <a:avLst/>
          </a:prstGeom>
          <a:ln w="12700" cmpd="sng">
            <a:solidFill>
              <a:schemeClr val="tx1"/>
            </a:solidFill>
          </a:ln>
        </p:spPr>
      </p:pic>
    </p:spTree>
    <p:extLst>
      <p:ext uri="{BB962C8B-B14F-4D97-AF65-F5344CB8AC3E}">
        <p14:creationId xmlns:p14="http://schemas.microsoft.com/office/powerpoint/2010/main" val="3508472992"/>
      </p:ext>
    </p:extLst>
  </p:cSld>
  <p:clrMapOvr>
    <a:masterClrMapping/>
  </p:clrMapOvr>
  <mc:AlternateContent xmlns:mc="http://schemas.openxmlformats.org/markup-compatibility/2006" xmlns:p14="http://schemas.microsoft.com/office/powerpoint/2010/main">
    <mc:Choice Requires="p14">
      <p:transition p14:dur="10" advClick="0" advTm="7000"/>
    </mc:Choice>
    <mc:Fallback xmlns="">
      <p:transition advClick="0"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0"/>
                                  </p:stCondLst>
                                  <p:endCondLst>
                                    <p:cond evt="begin" delay="0">
                                      <p:tn val="5"/>
                                    </p:cond>
                                  </p:end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autoUpdateAnimBg="0"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06399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161470" y="76761"/>
            <a:ext cx="11303699" cy="923330"/>
          </a:xfrm>
          <a:prstGeom prst="rect">
            <a:avLst/>
          </a:prstGeom>
          <a:noFill/>
        </p:spPr>
        <p:txBody>
          <a:bodyPr wrap="square" rtlCol="0">
            <a:spAutoFit/>
          </a:bodyPr>
          <a:lstStyle/>
          <a:p>
            <a:r>
              <a:rPr lang="en-US" sz="5400" b="1" dirty="0">
                <a:latin typeface="+mj-lt"/>
                <a:ea typeface="MS PGothic" pitchFamily="34" charset="-128"/>
                <a:sym typeface="Franchise Bold" charset="0"/>
              </a:rPr>
              <a:t>Sharing</a:t>
            </a:r>
          </a:p>
        </p:txBody>
      </p:sp>
      <p:sp>
        <p:nvSpPr>
          <p:cNvPr id="6" name="AutoShape 8"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582341" y="803077"/>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7" name="AutoShape 10"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639491" y="8602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1" name="AutoShape 20"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696641" y="91737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2" name="AutoShape 22"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753791" y="9745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3" name="Rectangle 2">
            <a:extLst>
              <a:ext uri="{FF2B5EF4-FFF2-40B4-BE49-F238E27FC236}">
                <a16:creationId xmlns:a16="http://schemas.microsoft.com/office/drawing/2014/main" id="{0B832783-8841-4023-A8CB-E530A0196F1C}"/>
              </a:ext>
            </a:extLst>
          </p:cNvPr>
          <p:cNvSpPr/>
          <p:nvPr/>
        </p:nvSpPr>
        <p:spPr>
          <a:xfrm>
            <a:off x="1294228" y="1698203"/>
            <a:ext cx="8693834" cy="3108543"/>
          </a:xfrm>
          <a:prstGeom prst="rect">
            <a:avLst/>
          </a:prstGeom>
        </p:spPr>
        <p:txBody>
          <a:bodyPr wrap="square">
            <a:spAutoFit/>
          </a:bodyPr>
          <a:lstStyle/>
          <a:p>
            <a:pPr fontAlgn="base"/>
            <a:r>
              <a:rPr lang="en-US" sz="2800" dirty="0">
                <a:solidFill>
                  <a:schemeClr val="tx1">
                    <a:lumMod val="95000"/>
                    <a:lumOff val="5000"/>
                  </a:schemeClr>
                </a:solidFill>
                <a:hlinkClick r:id="rId3">
                  <a:extLst>
                    <a:ext uri="{A12FA001-AC4F-418D-AE19-62706E023703}">
                      <ahyp:hlinkClr xmlns:ahyp="http://schemas.microsoft.com/office/drawing/2018/hyperlinkcolor" val="tx"/>
                    </a:ext>
                  </a:extLst>
                </a:hlinkClick>
              </a:rPr>
              <a:t>Basic Sharing</a:t>
            </a:r>
            <a:endParaRPr lang="en-US" sz="2800" dirty="0">
              <a:solidFill>
                <a:schemeClr val="tx1">
                  <a:lumMod val="95000"/>
                  <a:lumOff val="5000"/>
                </a:schemeClr>
              </a:solidFill>
            </a:endParaRPr>
          </a:p>
          <a:p>
            <a:pPr fontAlgn="base"/>
            <a:r>
              <a:rPr lang="en-US" sz="2800" dirty="0">
                <a:solidFill>
                  <a:schemeClr val="tx1">
                    <a:lumMod val="95000"/>
                    <a:lumOff val="5000"/>
                  </a:schemeClr>
                </a:solidFill>
                <a:hlinkClick r:id="rId4">
                  <a:extLst>
                    <a:ext uri="{A12FA001-AC4F-418D-AE19-62706E023703}">
                      <ahyp:hlinkClr xmlns:ahyp="http://schemas.microsoft.com/office/drawing/2018/hyperlinkcolor" val="tx"/>
                    </a:ext>
                  </a:extLst>
                </a:hlinkClick>
              </a:rPr>
              <a:t>Workspace</a:t>
            </a:r>
            <a:endParaRPr lang="en-US" sz="2800" dirty="0">
              <a:solidFill>
                <a:schemeClr val="tx1">
                  <a:lumMod val="95000"/>
                  <a:lumOff val="5000"/>
                </a:schemeClr>
              </a:solidFill>
            </a:endParaRPr>
          </a:p>
          <a:p>
            <a:pPr fontAlgn="base"/>
            <a:r>
              <a:rPr lang="en-US" sz="2800" dirty="0">
                <a:solidFill>
                  <a:schemeClr val="tx1">
                    <a:lumMod val="95000"/>
                    <a:lumOff val="5000"/>
                  </a:schemeClr>
                </a:solidFill>
                <a:hlinkClick r:id="rId5">
                  <a:extLst>
                    <a:ext uri="{A12FA001-AC4F-418D-AE19-62706E023703}">
                      <ahyp:hlinkClr xmlns:ahyp="http://schemas.microsoft.com/office/drawing/2018/hyperlinkcolor" val="tx"/>
                    </a:ext>
                  </a:extLst>
                </a:hlinkClick>
              </a:rPr>
              <a:t>Power BI App</a:t>
            </a:r>
            <a:endParaRPr lang="en-US" sz="2800" dirty="0">
              <a:solidFill>
                <a:schemeClr val="tx1">
                  <a:lumMod val="95000"/>
                  <a:lumOff val="5000"/>
                </a:schemeClr>
              </a:solidFill>
            </a:endParaRPr>
          </a:p>
          <a:p>
            <a:pPr fontAlgn="base"/>
            <a:r>
              <a:rPr lang="en-US" sz="2800" dirty="0">
                <a:solidFill>
                  <a:schemeClr val="tx1">
                    <a:lumMod val="95000"/>
                    <a:lumOff val="5000"/>
                  </a:schemeClr>
                </a:solidFill>
                <a:hlinkClick r:id="rId6">
                  <a:extLst>
                    <a:ext uri="{A12FA001-AC4F-418D-AE19-62706E023703}">
                      <ahyp:hlinkClr xmlns:ahyp="http://schemas.microsoft.com/office/drawing/2018/hyperlinkcolor" val="tx"/>
                    </a:ext>
                  </a:extLst>
                </a:hlinkClick>
              </a:rPr>
              <a:t>Publish to Web</a:t>
            </a:r>
            <a:endParaRPr lang="en-US" sz="2800" dirty="0">
              <a:solidFill>
                <a:schemeClr val="tx1">
                  <a:lumMod val="95000"/>
                  <a:lumOff val="5000"/>
                </a:schemeClr>
              </a:solidFill>
            </a:endParaRPr>
          </a:p>
          <a:p>
            <a:pPr fontAlgn="base"/>
            <a:r>
              <a:rPr lang="en-US" sz="2800" dirty="0">
                <a:solidFill>
                  <a:schemeClr val="tx1">
                    <a:lumMod val="95000"/>
                    <a:lumOff val="5000"/>
                  </a:schemeClr>
                </a:solidFill>
                <a:hlinkClick r:id="rId7">
                  <a:extLst>
                    <a:ext uri="{A12FA001-AC4F-418D-AE19-62706E023703}">
                      <ahyp:hlinkClr xmlns:ahyp="http://schemas.microsoft.com/office/drawing/2018/hyperlinkcolor" val="tx"/>
                    </a:ext>
                  </a:extLst>
                </a:hlinkClick>
              </a:rPr>
              <a:t>Embed in SharePoint online</a:t>
            </a:r>
            <a:endParaRPr lang="en-US" sz="2800" dirty="0">
              <a:solidFill>
                <a:schemeClr val="tx1">
                  <a:lumMod val="95000"/>
                  <a:lumOff val="5000"/>
                </a:schemeClr>
              </a:solidFill>
            </a:endParaRPr>
          </a:p>
          <a:p>
            <a:pPr fontAlgn="base"/>
            <a:r>
              <a:rPr lang="en-US" sz="2800" dirty="0">
                <a:solidFill>
                  <a:schemeClr val="tx1">
                    <a:lumMod val="95000"/>
                    <a:lumOff val="5000"/>
                  </a:schemeClr>
                </a:solidFill>
                <a:hlinkClick r:id="rId8">
                  <a:extLst>
                    <a:ext uri="{A12FA001-AC4F-418D-AE19-62706E023703}">
                      <ahyp:hlinkClr xmlns:ahyp="http://schemas.microsoft.com/office/drawing/2018/hyperlinkcolor" val="tx"/>
                    </a:ext>
                  </a:extLst>
                </a:hlinkClick>
              </a:rPr>
              <a:t>Power BI Embedded</a:t>
            </a:r>
            <a:endParaRPr lang="en-US" sz="2800" dirty="0">
              <a:solidFill>
                <a:schemeClr val="tx1">
                  <a:lumMod val="95000"/>
                  <a:lumOff val="5000"/>
                </a:schemeClr>
              </a:solidFill>
            </a:endParaRPr>
          </a:p>
          <a:p>
            <a:pPr fontAlgn="base"/>
            <a:r>
              <a:rPr lang="en-US" sz="2800" dirty="0">
                <a:solidFill>
                  <a:schemeClr val="tx1">
                    <a:lumMod val="95000"/>
                    <a:lumOff val="5000"/>
                  </a:schemeClr>
                </a:solidFill>
                <a:hlinkClick r:id="rId9">
                  <a:extLst>
                    <a:ext uri="{A12FA001-AC4F-418D-AE19-62706E023703}">
                      <ahyp:hlinkClr xmlns:ahyp="http://schemas.microsoft.com/office/drawing/2018/hyperlinkcolor" val="tx"/>
                    </a:ext>
                  </a:extLst>
                </a:hlinkClick>
              </a:rPr>
              <a:t>Secure Embed</a:t>
            </a:r>
            <a:endParaRPr lang="en-US" sz="2800" b="0" i="0" strike="noStrike" dirty="0">
              <a:solidFill>
                <a:schemeClr val="tx1">
                  <a:lumMod val="95000"/>
                  <a:lumOff val="5000"/>
                </a:schemeClr>
              </a:solidFill>
              <a:effectLst/>
            </a:endParaRPr>
          </a:p>
        </p:txBody>
      </p:sp>
    </p:spTree>
    <p:extLst>
      <p:ext uri="{BB962C8B-B14F-4D97-AF65-F5344CB8AC3E}">
        <p14:creationId xmlns:p14="http://schemas.microsoft.com/office/powerpoint/2010/main" val="2990851690"/>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06399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161470" y="76761"/>
            <a:ext cx="11303699" cy="923330"/>
          </a:xfrm>
          <a:prstGeom prst="rect">
            <a:avLst/>
          </a:prstGeom>
          <a:noFill/>
        </p:spPr>
        <p:txBody>
          <a:bodyPr wrap="square" rtlCol="0">
            <a:spAutoFit/>
          </a:bodyPr>
          <a:lstStyle/>
          <a:p>
            <a:r>
              <a:rPr lang="en-US" sz="5400" b="1" dirty="0">
                <a:latin typeface="+mj-lt"/>
                <a:ea typeface="MS PGothic" pitchFamily="34" charset="-128"/>
                <a:sym typeface="Franchise Bold" charset="0"/>
              </a:rPr>
              <a:t>Gateways –Different modes</a:t>
            </a:r>
          </a:p>
        </p:txBody>
      </p:sp>
      <p:sp>
        <p:nvSpPr>
          <p:cNvPr id="6" name="AutoShape 8"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582341" y="803077"/>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7" name="AutoShape 10"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639491" y="8602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1" name="AutoShape 20"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696641" y="91737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2" name="AutoShape 22"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753791" y="9745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pic>
        <p:nvPicPr>
          <p:cNvPr id="3" name="Picture 2">
            <a:extLst>
              <a:ext uri="{FF2B5EF4-FFF2-40B4-BE49-F238E27FC236}">
                <a16:creationId xmlns:a16="http://schemas.microsoft.com/office/drawing/2014/main" id="{C18A1AFA-CA46-4066-87C7-B7EBA82DAA35}"/>
              </a:ext>
            </a:extLst>
          </p:cNvPr>
          <p:cNvPicPr>
            <a:picLocks noChangeAspect="1"/>
          </p:cNvPicPr>
          <p:nvPr/>
        </p:nvPicPr>
        <p:blipFill>
          <a:blip r:embed="rId3"/>
          <a:stretch>
            <a:fillRect/>
          </a:stretch>
        </p:blipFill>
        <p:spPr>
          <a:xfrm>
            <a:off x="402364" y="1217863"/>
            <a:ext cx="10821910" cy="5563376"/>
          </a:xfrm>
          <a:prstGeom prst="rect">
            <a:avLst/>
          </a:prstGeom>
        </p:spPr>
      </p:pic>
    </p:spTree>
    <p:extLst>
      <p:ext uri="{BB962C8B-B14F-4D97-AF65-F5344CB8AC3E}">
        <p14:creationId xmlns:p14="http://schemas.microsoft.com/office/powerpoint/2010/main" val="3175851489"/>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06399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161470" y="76761"/>
            <a:ext cx="11303699" cy="923330"/>
          </a:xfrm>
          <a:prstGeom prst="rect">
            <a:avLst/>
          </a:prstGeom>
          <a:noFill/>
        </p:spPr>
        <p:txBody>
          <a:bodyPr wrap="square" rtlCol="0">
            <a:spAutoFit/>
          </a:bodyPr>
          <a:lstStyle/>
          <a:p>
            <a:r>
              <a:rPr lang="en-US" sz="5400" b="1" dirty="0">
                <a:latin typeface="+mj-lt"/>
                <a:ea typeface="MS PGothic" pitchFamily="34" charset="-128"/>
                <a:sym typeface="Franchise Bold" charset="0"/>
              </a:rPr>
              <a:t>Gateways –Architecture</a:t>
            </a:r>
          </a:p>
        </p:txBody>
      </p:sp>
      <p:sp>
        <p:nvSpPr>
          <p:cNvPr id="6" name="AutoShape 8"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582341" y="803077"/>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7" name="AutoShape 10"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639491" y="8602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1" name="AutoShape 20"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696641" y="91737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2" name="AutoShape 22"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753791" y="9745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pic>
        <p:nvPicPr>
          <p:cNvPr id="8" name="Picture 7" descr="A screenshot of a cell phone screen with text&#10;&#10;Description generated with high confidence">
            <a:extLst>
              <a:ext uri="{FF2B5EF4-FFF2-40B4-BE49-F238E27FC236}">
                <a16:creationId xmlns:a16="http://schemas.microsoft.com/office/drawing/2014/main" id="{DA44C042-2D20-4F10-BD1C-1911DC4F8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2341" y="1376873"/>
            <a:ext cx="7151937" cy="5350501"/>
          </a:xfrm>
          <a:prstGeom prst="rect">
            <a:avLst/>
          </a:prstGeom>
        </p:spPr>
      </p:pic>
    </p:spTree>
    <p:extLst>
      <p:ext uri="{BB962C8B-B14F-4D97-AF65-F5344CB8AC3E}">
        <p14:creationId xmlns:p14="http://schemas.microsoft.com/office/powerpoint/2010/main" val="1966679656"/>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06399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161470" y="76761"/>
            <a:ext cx="11303699" cy="923330"/>
          </a:xfrm>
          <a:prstGeom prst="rect">
            <a:avLst/>
          </a:prstGeom>
          <a:noFill/>
        </p:spPr>
        <p:txBody>
          <a:bodyPr wrap="square" rtlCol="0">
            <a:spAutoFit/>
          </a:bodyPr>
          <a:lstStyle/>
          <a:p>
            <a:r>
              <a:rPr lang="en-US" sz="5400" b="1" dirty="0">
                <a:latin typeface="+mj-lt"/>
                <a:ea typeface="MS PGothic" pitchFamily="34" charset="-128"/>
                <a:sym typeface="Franchise Bold" charset="0"/>
              </a:rPr>
              <a:t>Gateways –Architecture</a:t>
            </a:r>
          </a:p>
        </p:txBody>
      </p:sp>
      <p:sp>
        <p:nvSpPr>
          <p:cNvPr id="6" name="AutoShape 8"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582341" y="803077"/>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7" name="AutoShape 10"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639491" y="8602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1" name="AutoShape 20"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696641" y="91737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2" name="AutoShape 22"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753791" y="9745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3" name="Rectangle 2">
            <a:extLst>
              <a:ext uri="{FF2B5EF4-FFF2-40B4-BE49-F238E27FC236}">
                <a16:creationId xmlns:a16="http://schemas.microsoft.com/office/drawing/2014/main" id="{AF302076-5A34-40B2-802C-05041B5FD35D}"/>
              </a:ext>
            </a:extLst>
          </p:cNvPr>
          <p:cNvSpPr/>
          <p:nvPr/>
        </p:nvSpPr>
        <p:spPr>
          <a:xfrm>
            <a:off x="756723" y="1643694"/>
            <a:ext cx="9106487" cy="3970318"/>
          </a:xfrm>
          <a:prstGeom prst="rect">
            <a:avLst/>
          </a:prstGeom>
        </p:spPr>
        <p:txBody>
          <a:bodyPr wrap="square">
            <a:spAutoFit/>
          </a:bodyPr>
          <a:lstStyle/>
          <a:p>
            <a:pPr fontAlgn="base"/>
            <a:r>
              <a:rPr lang="en-US" b="1" dirty="0">
                <a:solidFill>
                  <a:srgbClr val="191919"/>
                </a:solidFill>
                <a:latin typeface="&amp;quot"/>
              </a:rPr>
              <a:t>How many gateways is required?</a:t>
            </a:r>
          </a:p>
          <a:p>
            <a:pPr fontAlgn="base"/>
            <a:r>
              <a:rPr lang="en-US" dirty="0">
                <a:solidFill>
                  <a:srgbClr val="191919"/>
                </a:solidFill>
                <a:latin typeface="&amp;quot"/>
              </a:rPr>
              <a:t>One gateway should be enough for many situations. However, there are sometimes that you would get more benefit with having more gateways. As an example, if you have a gateway that used for scheduled data refresh, and the same gateway is used for a Live Connection, then you get slow performance for the live connection if there is a scheduled data refresh in process at that time. So, in this scenario, you might consider having one gateway for your Live Connection, and another one for a scheduled refresh.</a:t>
            </a:r>
          </a:p>
          <a:p>
            <a:pPr fontAlgn="base"/>
            <a:endParaRPr lang="en-US" dirty="0">
              <a:solidFill>
                <a:srgbClr val="191919"/>
              </a:solidFill>
              <a:latin typeface="&amp;quot"/>
            </a:endParaRPr>
          </a:p>
          <a:p>
            <a:pPr fontAlgn="base"/>
            <a:r>
              <a:rPr lang="en-US" dirty="0">
                <a:solidFill>
                  <a:srgbClr val="191919"/>
                </a:solidFill>
                <a:latin typeface="&amp;quot"/>
              </a:rPr>
              <a:t>The gateway can be installed only on 64bit Windows operating system.</a:t>
            </a:r>
          </a:p>
          <a:p>
            <a:pPr fontAlgn="base"/>
            <a:r>
              <a:rPr lang="en-US" dirty="0">
                <a:solidFill>
                  <a:srgbClr val="191919"/>
                </a:solidFill>
                <a:latin typeface="&amp;quot"/>
              </a:rPr>
              <a:t>If you install gateway in personal mode, and then you decide to install on-premises recommended gateway on that machine, you need to clean the registry. This process is not an easy process to go through. My recommendation is to choose the version of gateway that you need on that machine carefully. If this is a server, then I highly recommend installing on-premises recommended gateway on it rather than personal.</a:t>
            </a:r>
            <a:endParaRPr lang="en-US" b="0" i="0" u="none" strike="noStrike" dirty="0">
              <a:solidFill>
                <a:srgbClr val="191919"/>
              </a:solidFill>
              <a:effectLst/>
              <a:latin typeface="&amp;quot"/>
            </a:endParaRPr>
          </a:p>
        </p:txBody>
      </p:sp>
    </p:spTree>
    <p:extLst>
      <p:ext uri="{BB962C8B-B14F-4D97-AF65-F5344CB8AC3E}">
        <p14:creationId xmlns:p14="http://schemas.microsoft.com/office/powerpoint/2010/main" val="3578078200"/>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06399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161470" y="76761"/>
            <a:ext cx="11303699" cy="923330"/>
          </a:xfrm>
          <a:prstGeom prst="rect">
            <a:avLst/>
          </a:prstGeom>
          <a:noFill/>
        </p:spPr>
        <p:txBody>
          <a:bodyPr wrap="square" rtlCol="0">
            <a:spAutoFit/>
          </a:bodyPr>
          <a:lstStyle/>
          <a:p>
            <a:r>
              <a:rPr lang="en-US" sz="5400" b="1" dirty="0">
                <a:latin typeface="+mj-lt"/>
                <a:ea typeface="MS PGothic" pitchFamily="34" charset="-128"/>
                <a:sym typeface="Franchise Bold" charset="0"/>
              </a:rPr>
              <a:t>Power BI Synchronization</a:t>
            </a:r>
          </a:p>
        </p:txBody>
      </p:sp>
      <p:sp>
        <p:nvSpPr>
          <p:cNvPr id="6" name="AutoShape 8"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582341" y="803077"/>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7" name="AutoShape 10"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639491" y="8602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1" name="AutoShape 20"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696641" y="91737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2" name="AutoShape 22"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753791" y="9745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5" name="Rectangle 4">
            <a:extLst>
              <a:ext uri="{FF2B5EF4-FFF2-40B4-BE49-F238E27FC236}">
                <a16:creationId xmlns:a16="http://schemas.microsoft.com/office/drawing/2014/main" id="{BFF18209-4F82-49D1-8F50-8F3764BC7CD5}"/>
              </a:ext>
            </a:extLst>
          </p:cNvPr>
          <p:cNvSpPr/>
          <p:nvPr/>
        </p:nvSpPr>
        <p:spPr>
          <a:xfrm>
            <a:off x="351692" y="1308295"/>
            <a:ext cx="10635176" cy="369332"/>
          </a:xfrm>
          <a:prstGeom prst="rect">
            <a:avLst/>
          </a:prstGeom>
        </p:spPr>
        <p:txBody>
          <a:bodyPr wrap="square">
            <a:spAutoFit/>
          </a:bodyPr>
          <a:lstStyle/>
          <a:p>
            <a:endParaRPr lang="en-US" dirty="0"/>
          </a:p>
        </p:txBody>
      </p:sp>
      <p:sp>
        <p:nvSpPr>
          <p:cNvPr id="15" name="AutoShape 6" descr="🙂">
            <a:extLst>
              <a:ext uri="{FF2B5EF4-FFF2-40B4-BE49-F238E27FC236}">
                <a16:creationId xmlns:a16="http://schemas.microsoft.com/office/drawing/2014/main" id="{562281D6-5FC6-43BE-8AA0-7C7F3E7DE603}"/>
              </a:ext>
            </a:extLst>
          </p:cNvPr>
          <p:cNvSpPr>
            <a:spLocks noChangeAspect="1" noChangeArrowheads="1"/>
          </p:cNvSpPr>
          <p:nvPr/>
        </p:nvSpPr>
        <p:spPr bwMode="auto">
          <a:xfrm>
            <a:off x="1398905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EF58F9A7-ED69-4FEB-8B35-30EC86601CC3}"/>
              </a:ext>
            </a:extLst>
          </p:cNvPr>
          <p:cNvSpPr/>
          <p:nvPr/>
        </p:nvSpPr>
        <p:spPr>
          <a:xfrm>
            <a:off x="827313" y="1997839"/>
            <a:ext cx="9463315" cy="2585323"/>
          </a:xfrm>
          <a:prstGeom prst="rect">
            <a:avLst/>
          </a:prstGeom>
        </p:spPr>
        <p:txBody>
          <a:bodyPr wrap="square">
            <a:spAutoFit/>
          </a:bodyPr>
          <a:lstStyle/>
          <a:p>
            <a:r>
              <a:rPr lang="en-US" b="1" dirty="0">
                <a:solidFill>
                  <a:srgbClr val="000000"/>
                </a:solidFill>
                <a:latin typeface="Segoe UI" panose="020B0502040204020203" pitchFamily="34" charset="0"/>
              </a:rPr>
              <a:t>Databases in the Cloud</a:t>
            </a:r>
            <a:r>
              <a:rPr lang="en-US" dirty="0">
                <a:solidFill>
                  <a:srgbClr val="000000"/>
                </a:solidFill>
                <a:latin typeface="Segoe UI" panose="020B0502040204020203" pitchFamily="34" charset="0"/>
              </a:rPr>
              <a:t> - From the Power BI service, you can connect live to Azure SQL Database, Azure SQL Data Warehouse, Spark on Azure HD Insight, and SQL Server Analysis Services using DirectQuery. Connections from Power BI to these databases are live, that is, when you've connected to say an Azure SQL Database, and you begin exploring its data by creating reports in Power BI, anytime you slice your data or add another field to a visualization, a query is made right to the database. For the rest it depends on the data source</a:t>
            </a:r>
          </a:p>
          <a:p>
            <a:endParaRPr lang="en-US" dirty="0">
              <a:solidFill>
                <a:srgbClr val="000000"/>
              </a:solidFill>
              <a:latin typeface="Segoe UI" panose="020B0502040204020203" pitchFamily="34" charset="0"/>
            </a:endParaRPr>
          </a:p>
          <a:p>
            <a:r>
              <a:rPr lang="en-US" b="1" dirty="0">
                <a:solidFill>
                  <a:srgbClr val="000000"/>
                </a:solidFill>
                <a:latin typeface="Segoe UI" panose="020B0502040204020203" pitchFamily="34" charset="0"/>
              </a:rPr>
              <a:t>Files on One-Drive or SharePoint – </a:t>
            </a:r>
            <a:r>
              <a:rPr lang="en-US" dirty="0">
                <a:solidFill>
                  <a:srgbClr val="000000"/>
                </a:solidFill>
                <a:latin typeface="Segoe UI" panose="020B0502040204020203" pitchFamily="34" charset="0"/>
              </a:rPr>
              <a:t>Data is synchronized every hour.</a:t>
            </a:r>
            <a:endParaRPr lang="en-US" dirty="0"/>
          </a:p>
        </p:txBody>
      </p:sp>
    </p:spTree>
    <p:extLst>
      <p:ext uri="{BB962C8B-B14F-4D97-AF65-F5344CB8AC3E}">
        <p14:creationId xmlns:p14="http://schemas.microsoft.com/office/powerpoint/2010/main" val="2820786456"/>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06399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161470" y="76761"/>
            <a:ext cx="11303699" cy="923330"/>
          </a:xfrm>
          <a:prstGeom prst="rect">
            <a:avLst/>
          </a:prstGeom>
          <a:noFill/>
        </p:spPr>
        <p:txBody>
          <a:bodyPr wrap="square" rtlCol="0">
            <a:spAutoFit/>
          </a:bodyPr>
          <a:lstStyle/>
          <a:p>
            <a:r>
              <a:rPr lang="en-US" sz="5400" b="1" dirty="0">
                <a:latin typeface="+mj-lt"/>
                <a:ea typeface="MS PGothic" pitchFamily="34" charset="-128"/>
                <a:sym typeface="Franchise Bold" charset="0"/>
              </a:rPr>
              <a:t>Connection Types in Power BI</a:t>
            </a:r>
          </a:p>
        </p:txBody>
      </p:sp>
      <p:sp>
        <p:nvSpPr>
          <p:cNvPr id="6" name="AutoShape 8"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582341" y="803077"/>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7" name="AutoShape 10"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639491" y="8602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1" name="AutoShape 20"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696641" y="91737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2" name="AutoShape 22"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753791" y="9745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5" name="Rectangle 4">
            <a:extLst>
              <a:ext uri="{FF2B5EF4-FFF2-40B4-BE49-F238E27FC236}">
                <a16:creationId xmlns:a16="http://schemas.microsoft.com/office/drawing/2014/main" id="{BFF18209-4F82-49D1-8F50-8F3764BC7CD5}"/>
              </a:ext>
            </a:extLst>
          </p:cNvPr>
          <p:cNvSpPr/>
          <p:nvPr/>
        </p:nvSpPr>
        <p:spPr>
          <a:xfrm>
            <a:off x="351692" y="1308295"/>
            <a:ext cx="10635176" cy="369332"/>
          </a:xfrm>
          <a:prstGeom prst="rect">
            <a:avLst/>
          </a:prstGeom>
        </p:spPr>
        <p:txBody>
          <a:bodyPr wrap="square">
            <a:spAutoFit/>
          </a:bodyPr>
          <a:lstStyle/>
          <a:p>
            <a:endParaRPr lang="en-US" dirty="0"/>
          </a:p>
        </p:txBody>
      </p:sp>
      <p:sp>
        <p:nvSpPr>
          <p:cNvPr id="3" name="Rectangle 2">
            <a:extLst>
              <a:ext uri="{FF2B5EF4-FFF2-40B4-BE49-F238E27FC236}">
                <a16:creationId xmlns:a16="http://schemas.microsoft.com/office/drawing/2014/main" id="{B46268C6-7E28-408B-B94D-36E71E498AAC}"/>
              </a:ext>
            </a:extLst>
          </p:cNvPr>
          <p:cNvSpPr/>
          <p:nvPr/>
        </p:nvSpPr>
        <p:spPr>
          <a:xfrm>
            <a:off x="351692" y="1443841"/>
            <a:ext cx="10635176" cy="3970318"/>
          </a:xfrm>
          <a:prstGeom prst="rect">
            <a:avLst/>
          </a:prstGeom>
        </p:spPr>
        <p:txBody>
          <a:bodyPr wrap="square">
            <a:spAutoFit/>
          </a:bodyPr>
          <a:lstStyle/>
          <a:p>
            <a:pPr fontAlgn="base"/>
            <a:r>
              <a:rPr lang="en-US" dirty="0">
                <a:solidFill>
                  <a:srgbClr val="191919"/>
                </a:solidFill>
                <a:latin typeface="&amp;quot"/>
              </a:rPr>
              <a:t>Automatic Refresh: Files residing on OneDrive refresh every hour. For online sources it is usually once a day</a:t>
            </a:r>
          </a:p>
          <a:p>
            <a:pPr fontAlgn="base"/>
            <a:endParaRPr lang="en-US" dirty="0">
              <a:solidFill>
                <a:srgbClr val="191919"/>
              </a:solidFill>
              <a:latin typeface="&amp;quot"/>
            </a:endParaRPr>
          </a:p>
          <a:p>
            <a:pPr fontAlgn="base"/>
            <a:r>
              <a:rPr lang="en-US" dirty="0">
                <a:solidFill>
                  <a:srgbClr val="191919"/>
                </a:solidFill>
                <a:latin typeface="&amp;quot"/>
              </a:rPr>
              <a:t>Power BI Import: Based on Analysis services, brings the data in and caches</a:t>
            </a:r>
          </a:p>
          <a:p>
            <a:pPr fontAlgn="base"/>
            <a:endParaRPr lang="en-US" dirty="0">
              <a:solidFill>
                <a:srgbClr val="191919"/>
              </a:solidFill>
              <a:latin typeface="&amp;quot"/>
            </a:endParaRPr>
          </a:p>
          <a:p>
            <a:pPr fontAlgn="base"/>
            <a:r>
              <a:rPr lang="en-US" dirty="0">
                <a:solidFill>
                  <a:srgbClr val="191919"/>
                </a:solidFill>
                <a:latin typeface="&amp;quot"/>
              </a:rPr>
              <a:t>Power BI Service: When deployed, the data resides on the Azure cloud. . Refreshed via Gateways for on premise data sources. </a:t>
            </a:r>
          </a:p>
          <a:p>
            <a:pPr fontAlgn="base"/>
            <a:endParaRPr lang="en-US" dirty="0">
              <a:solidFill>
                <a:srgbClr val="191919"/>
              </a:solidFill>
              <a:latin typeface="&amp;quot"/>
            </a:endParaRPr>
          </a:p>
          <a:p>
            <a:pPr fontAlgn="base"/>
            <a:r>
              <a:rPr lang="en-US" dirty="0">
                <a:solidFill>
                  <a:srgbClr val="191919"/>
                </a:solidFill>
                <a:latin typeface="&amp;quot"/>
              </a:rPr>
              <a:t>Direct query: Connected to the Data source directly. Has limitations on the DAX and Visuals as well as the Data source. </a:t>
            </a:r>
          </a:p>
          <a:p>
            <a:pPr fontAlgn="base"/>
            <a:endParaRPr lang="en-US" dirty="0">
              <a:solidFill>
                <a:srgbClr val="191919"/>
              </a:solidFill>
              <a:latin typeface="&amp;quot"/>
            </a:endParaRPr>
          </a:p>
          <a:p>
            <a:pPr fontAlgn="base"/>
            <a:r>
              <a:rPr lang="en-US" dirty="0">
                <a:solidFill>
                  <a:srgbClr val="191919"/>
                </a:solidFill>
                <a:latin typeface="&amp;quot"/>
              </a:rPr>
              <a:t>Mixed: A combination of Import and Direct</a:t>
            </a:r>
          </a:p>
          <a:p>
            <a:pPr fontAlgn="base"/>
            <a:endParaRPr lang="en-US" dirty="0">
              <a:solidFill>
                <a:srgbClr val="191919"/>
              </a:solidFill>
              <a:latin typeface="&amp;quot"/>
            </a:endParaRPr>
          </a:p>
          <a:p>
            <a:pPr fontAlgn="base"/>
            <a:r>
              <a:rPr lang="en-US" dirty="0">
                <a:solidFill>
                  <a:srgbClr val="191919"/>
                </a:solidFill>
                <a:latin typeface="&amp;quot"/>
              </a:rPr>
              <a:t>Live connection: Supported by Azure Analysis services</a:t>
            </a:r>
          </a:p>
          <a:p>
            <a:pPr fontAlgn="base"/>
            <a:endParaRPr lang="en-US" dirty="0">
              <a:solidFill>
                <a:srgbClr val="191919"/>
              </a:solidFill>
              <a:latin typeface="&amp;quot"/>
            </a:endParaRPr>
          </a:p>
        </p:txBody>
      </p:sp>
      <p:sp>
        <p:nvSpPr>
          <p:cNvPr id="15" name="AutoShape 6" descr="🙂">
            <a:extLst>
              <a:ext uri="{FF2B5EF4-FFF2-40B4-BE49-F238E27FC236}">
                <a16:creationId xmlns:a16="http://schemas.microsoft.com/office/drawing/2014/main" id="{562281D6-5FC6-43BE-8AA0-7C7F3E7DE603}"/>
              </a:ext>
            </a:extLst>
          </p:cNvPr>
          <p:cNvSpPr>
            <a:spLocks noChangeAspect="1" noChangeArrowheads="1"/>
          </p:cNvSpPr>
          <p:nvPr/>
        </p:nvSpPr>
        <p:spPr bwMode="auto">
          <a:xfrm>
            <a:off x="1398905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61475533"/>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44928"/>
            <a:ext cx="12192000" cy="106399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1692" y="-168268"/>
            <a:ext cx="11303699" cy="923330"/>
          </a:xfrm>
          <a:prstGeom prst="rect">
            <a:avLst/>
          </a:prstGeom>
          <a:noFill/>
        </p:spPr>
        <p:txBody>
          <a:bodyPr wrap="square" rtlCol="0">
            <a:spAutoFit/>
          </a:bodyPr>
          <a:lstStyle/>
          <a:p>
            <a:r>
              <a:rPr lang="en-US" sz="5400" b="1" dirty="0">
                <a:latin typeface="+mj-lt"/>
                <a:ea typeface="MS PGothic" pitchFamily="34" charset="-128"/>
                <a:sym typeface="Franchise Bold" charset="0"/>
              </a:rPr>
              <a:t>Modeling Best practices</a:t>
            </a:r>
          </a:p>
        </p:txBody>
      </p:sp>
      <p:sp>
        <p:nvSpPr>
          <p:cNvPr id="6" name="AutoShape 8"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582341" y="803077"/>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7" name="AutoShape 10"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639491" y="8602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1" name="AutoShape 20"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696641" y="91737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2" name="AutoShape 22"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753791" y="9745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5" name="Rectangle 4">
            <a:extLst>
              <a:ext uri="{FF2B5EF4-FFF2-40B4-BE49-F238E27FC236}">
                <a16:creationId xmlns:a16="http://schemas.microsoft.com/office/drawing/2014/main" id="{BFF18209-4F82-49D1-8F50-8F3764BC7CD5}"/>
              </a:ext>
            </a:extLst>
          </p:cNvPr>
          <p:cNvSpPr/>
          <p:nvPr/>
        </p:nvSpPr>
        <p:spPr>
          <a:xfrm>
            <a:off x="351692" y="1308295"/>
            <a:ext cx="10635176" cy="830997"/>
          </a:xfrm>
          <a:prstGeom prst="rect">
            <a:avLst/>
          </a:prstGeom>
        </p:spPr>
        <p:txBody>
          <a:bodyPr wrap="square">
            <a:spAutoFit/>
          </a:bodyPr>
          <a:lstStyle/>
          <a:p>
            <a:endParaRPr lang="en-US" sz="2400" dirty="0"/>
          </a:p>
          <a:p>
            <a:r>
              <a:rPr lang="en-US" sz="2400" dirty="0"/>
              <a:t>	</a:t>
            </a:r>
          </a:p>
        </p:txBody>
      </p:sp>
      <p:sp>
        <p:nvSpPr>
          <p:cNvPr id="15" name="AutoShape 6" descr="🙂">
            <a:extLst>
              <a:ext uri="{FF2B5EF4-FFF2-40B4-BE49-F238E27FC236}">
                <a16:creationId xmlns:a16="http://schemas.microsoft.com/office/drawing/2014/main" id="{562281D6-5FC6-43BE-8AA0-7C7F3E7DE603}"/>
              </a:ext>
            </a:extLst>
          </p:cNvPr>
          <p:cNvSpPr>
            <a:spLocks noChangeAspect="1" noChangeArrowheads="1"/>
          </p:cNvSpPr>
          <p:nvPr/>
        </p:nvSpPr>
        <p:spPr bwMode="auto">
          <a:xfrm>
            <a:off x="1398905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FE4858E3-4B9D-49B1-A753-8A34ACA4651C}"/>
              </a:ext>
            </a:extLst>
          </p:cNvPr>
          <p:cNvSpPr/>
          <p:nvPr/>
        </p:nvSpPr>
        <p:spPr>
          <a:xfrm>
            <a:off x="814897" y="1031677"/>
            <a:ext cx="9374132" cy="4801314"/>
          </a:xfrm>
          <a:prstGeom prst="rect">
            <a:avLst/>
          </a:prstGeom>
        </p:spPr>
        <p:txBody>
          <a:bodyPr wrap="square">
            <a:spAutoFit/>
          </a:bodyPr>
          <a:lstStyle/>
          <a:p>
            <a:pPr marL="342900" indent="-342900">
              <a:buFont typeface="Arial" panose="020B0604020202020204" pitchFamily="34" charset="0"/>
              <a:buChar char="•"/>
            </a:pPr>
            <a:r>
              <a:rPr lang="en-US" dirty="0">
                <a:solidFill>
                  <a:srgbClr val="000000"/>
                </a:solidFill>
                <a:latin typeface="Segoe UI" panose="020B0502040204020203" pitchFamily="34" charset="0"/>
              </a:rPr>
              <a:t>Tables or columns that are unused should be removed if possible. </a:t>
            </a:r>
          </a:p>
          <a:p>
            <a:pPr marL="342900" indent="-342900">
              <a:buFont typeface="Arial" panose="020B0604020202020204" pitchFamily="34" charset="0"/>
              <a:buChar char="•"/>
            </a:pPr>
            <a:endParaRPr lang="en-US" dirty="0">
              <a:solidFill>
                <a:srgbClr val="000000"/>
              </a:solidFill>
              <a:latin typeface="Segoe UI" panose="020B0502040204020203" pitchFamily="34" charset="0"/>
            </a:endParaRPr>
          </a:p>
          <a:p>
            <a:pPr marL="342900" indent="-342900">
              <a:buFont typeface="Arial" panose="020B0604020202020204" pitchFamily="34" charset="0"/>
              <a:buChar char="•"/>
            </a:pPr>
            <a:r>
              <a:rPr lang="en-US" dirty="0">
                <a:solidFill>
                  <a:srgbClr val="000000"/>
                </a:solidFill>
                <a:latin typeface="Segoe UI" panose="020B0502040204020203" pitchFamily="34" charset="0"/>
              </a:rPr>
              <a:t>Avoid distinct counts on fields with high cardinality – that is, millions of distinct values.  </a:t>
            </a:r>
          </a:p>
          <a:p>
            <a:pPr marL="342900" indent="-342900">
              <a:buFont typeface="Arial" panose="020B0604020202020204" pitchFamily="34" charset="0"/>
              <a:buChar char="•"/>
            </a:pPr>
            <a:endParaRPr lang="en-US" dirty="0">
              <a:solidFill>
                <a:srgbClr val="000000"/>
              </a:solidFill>
              <a:latin typeface="Segoe UI" panose="020B0502040204020203" pitchFamily="34" charset="0"/>
            </a:endParaRPr>
          </a:p>
          <a:p>
            <a:pPr marL="342900" indent="-342900">
              <a:buFont typeface="Arial" panose="020B0604020202020204" pitchFamily="34" charset="0"/>
              <a:buChar char="•"/>
            </a:pPr>
            <a:r>
              <a:rPr lang="en-US" dirty="0">
                <a:solidFill>
                  <a:srgbClr val="000000"/>
                </a:solidFill>
                <a:latin typeface="Segoe UI" panose="020B0502040204020203" pitchFamily="34" charset="0"/>
              </a:rPr>
              <a:t>Take steps to avoid fields with unnecessary precision and high cardinality. For example, you could split highly unique datetime values into separate columns – for example, month, year, date, etc. Or, where possible, use rounding on high-precision fields to decrease cardinality</a:t>
            </a:r>
          </a:p>
          <a:p>
            <a:pPr marL="342900" indent="-342900">
              <a:buFont typeface="Arial" panose="020B0604020202020204" pitchFamily="34" charset="0"/>
              <a:buChar char="•"/>
            </a:pPr>
            <a:endParaRPr lang="en-US" dirty="0">
              <a:solidFill>
                <a:srgbClr val="000000"/>
              </a:solidFill>
              <a:latin typeface="Segoe UI" panose="020B0502040204020203" pitchFamily="34" charset="0"/>
            </a:endParaRPr>
          </a:p>
          <a:p>
            <a:pPr marL="342900" indent="-342900">
              <a:buFont typeface="Arial" panose="020B0604020202020204" pitchFamily="34" charset="0"/>
              <a:buChar char="•"/>
            </a:pPr>
            <a:r>
              <a:rPr lang="en-US" dirty="0">
                <a:solidFill>
                  <a:srgbClr val="000000"/>
                </a:solidFill>
                <a:latin typeface="Segoe UI" panose="020B0502040204020203" pitchFamily="34" charset="0"/>
              </a:rPr>
              <a:t>Use integers instead of strings, where possible.</a:t>
            </a:r>
          </a:p>
          <a:p>
            <a:pPr marL="342900" indent="-342900">
              <a:buFont typeface="Arial" panose="020B0604020202020204" pitchFamily="34" charset="0"/>
              <a:buChar char="•"/>
            </a:pPr>
            <a:endParaRPr lang="en-US" dirty="0">
              <a:solidFill>
                <a:srgbClr val="000000"/>
              </a:solidFill>
              <a:latin typeface="Segoe UI" panose="020B0502040204020203" pitchFamily="34" charset="0"/>
            </a:endParaRPr>
          </a:p>
          <a:p>
            <a:pPr marL="342900" indent="-342900">
              <a:buFont typeface="Arial" panose="020B0604020202020204" pitchFamily="34" charset="0"/>
              <a:buChar char="•"/>
            </a:pPr>
            <a:r>
              <a:rPr lang="en-US" dirty="0">
                <a:solidFill>
                  <a:srgbClr val="000000"/>
                </a:solidFill>
                <a:latin typeface="Segoe UI" panose="020B0502040204020203" pitchFamily="34" charset="0"/>
              </a:rPr>
              <a:t>Be wary of DAX functions, which need to test every row in a table – for example, RANKX – in the worst case, these functions can exponentially increase run-time and memory requirements given linear increases in table size.</a:t>
            </a:r>
          </a:p>
          <a:p>
            <a:pPr marL="342900" indent="-342900">
              <a:buFont typeface="Arial" panose="020B0604020202020204" pitchFamily="34" charset="0"/>
              <a:buChar char="•"/>
            </a:pPr>
            <a:endParaRPr lang="en-US" dirty="0">
              <a:solidFill>
                <a:srgbClr val="000000"/>
              </a:solidFill>
              <a:latin typeface="Segoe UI" panose="020B0502040204020203" pitchFamily="34" charset="0"/>
            </a:endParaRPr>
          </a:p>
          <a:p>
            <a:pPr marL="342900" indent="-342900">
              <a:buFont typeface="Arial" panose="020B0604020202020204" pitchFamily="34" charset="0"/>
              <a:buChar char="•"/>
            </a:pPr>
            <a:r>
              <a:rPr lang="en-US" dirty="0">
                <a:solidFill>
                  <a:srgbClr val="000000"/>
                </a:solidFill>
                <a:latin typeface="Segoe UI" panose="020B0502040204020203" pitchFamily="34" charset="0"/>
              </a:rPr>
              <a:t>When connecting to data sources via DirectQuery, consider indexing columns that are commonly filtered or sliced again – this will greatly improve report responsiveness.  </a:t>
            </a:r>
            <a:endParaRPr lang="en-US" b="0" i="0" u="none" strike="noStrike"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04630914"/>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44928"/>
            <a:ext cx="12192000" cy="106399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1692" y="-168268"/>
            <a:ext cx="11303699" cy="923330"/>
          </a:xfrm>
          <a:prstGeom prst="rect">
            <a:avLst/>
          </a:prstGeom>
          <a:noFill/>
        </p:spPr>
        <p:txBody>
          <a:bodyPr wrap="square" rtlCol="0">
            <a:spAutoFit/>
          </a:bodyPr>
          <a:lstStyle/>
          <a:p>
            <a:r>
              <a:rPr lang="en-US" sz="5400" b="1" dirty="0">
                <a:latin typeface="+mj-lt"/>
                <a:ea typeface="MS PGothic" pitchFamily="34" charset="-128"/>
                <a:sym typeface="Franchise Bold" charset="0"/>
              </a:rPr>
              <a:t>Getting started</a:t>
            </a:r>
          </a:p>
        </p:txBody>
      </p:sp>
      <p:sp>
        <p:nvSpPr>
          <p:cNvPr id="6" name="AutoShape 8"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582341" y="803077"/>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7" name="AutoShape 10"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639491" y="8602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1" name="AutoShape 20"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696641" y="91737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2" name="AutoShape 22"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753791" y="9745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5" name="Rectangle 4">
            <a:extLst>
              <a:ext uri="{FF2B5EF4-FFF2-40B4-BE49-F238E27FC236}">
                <a16:creationId xmlns:a16="http://schemas.microsoft.com/office/drawing/2014/main" id="{BFF18209-4F82-49D1-8F50-8F3764BC7CD5}"/>
              </a:ext>
            </a:extLst>
          </p:cNvPr>
          <p:cNvSpPr/>
          <p:nvPr/>
        </p:nvSpPr>
        <p:spPr>
          <a:xfrm>
            <a:off x="351692" y="1308295"/>
            <a:ext cx="10635176" cy="830997"/>
          </a:xfrm>
          <a:prstGeom prst="rect">
            <a:avLst/>
          </a:prstGeom>
        </p:spPr>
        <p:txBody>
          <a:bodyPr wrap="square">
            <a:spAutoFit/>
          </a:bodyPr>
          <a:lstStyle/>
          <a:p>
            <a:endParaRPr lang="en-US" sz="2400" dirty="0"/>
          </a:p>
          <a:p>
            <a:r>
              <a:rPr lang="en-US" sz="2400" dirty="0"/>
              <a:t>	</a:t>
            </a:r>
          </a:p>
        </p:txBody>
      </p:sp>
      <p:sp>
        <p:nvSpPr>
          <p:cNvPr id="15" name="AutoShape 6" descr="🙂">
            <a:extLst>
              <a:ext uri="{FF2B5EF4-FFF2-40B4-BE49-F238E27FC236}">
                <a16:creationId xmlns:a16="http://schemas.microsoft.com/office/drawing/2014/main" id="{562281D6-5FC6-43BE-8AA0-7C7F3E7DE603}"/>
              </a:ext>
            </a:extLst>
          </p:cNvPr>
          <p:cNvSpPr>
            <a:spLocks noChangeAspect="1" noChangeArrowheads="1"/>
          </p:cNvSpPr>
          <p:nvPr/>
        </p:nvSpPr>
        <p:spPr bwMode="auto">
          <a:xfrm>
            <a:off x="1398905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FE4858E3-4B9D-49B1-A753-8A34ACA4651C}"/>
              </a:ext>
            </a:extLst>
          </p:cNvPr>
          <p:cNvSpPr/>
          <p:nvPr/>
        </p:nvSpPr>
        <p:spPr>
          <a:xfrm>
            <a:off x="814897" y="1031677"/>
            <a:ext cx="9374132" cy="2308324"/>
          </a:xfrm>
          <a:prstGeom prst="rect">
            <a:avLst/>
          </a:prstGeom>
        </p:spPr>
        <p:txBody>
          <a:bodyPr wrap="square">
            <a:spAutoFit/>
          </a:bodyPr>
          <a:lstStyle/>
          <a:p>
            <a:pPr marL="342900" indent="-342900">
              <a:buFont typeface="Arial" panose="020B0604020202020204" pitchFamily="34" charset="0"/>
              <a:buChar char="•"/>
            </a:pPr>
            <a:r>
              <a:rPr lang="en-US" dirty="0">
                <a:hlinkClick r:id="rId3"/>
              </a:rPr>
              <a:t>https://powerbi.microsoft.com/en-us/diad/</a:t>
            </a:r>
            <a:endParaRPr lang="en-US" dirty="0"/>
          </a:p>
          <a:p>
            <a:pPr marL="342900" indent="-342900">
              <a:buFont typeface="Arial" panose="020B0604020202020204" pitchFamily="34" charset="0"/>
              <a:buChar char="•"/>
            </a:pPr>
            <a:r>
              <a:rPr lang="en-US" dirty="0">
                <a:solidFill>
                  <a:srgbClr val="000000"/>
                </a:solidFill>
                <a:latin typeface="Segoe UI" panose="020B0502040204020203" pitchFamily="34" charset="0"/>
              </a:rPr>
              <a:t>Download Power BI Desktop </a:t>
            </a:r>
          </a:p>
          <a:p>
            <a:pPr marL="342900" indent="-342900">
              <a:buFont typeface="Arial" panose="020B0604020202020204" pitchFamily="34" charset="0"/>
              <a:buChar char="•"/>
            </a:pPr>
            <a:r>
              <a:rPr lang="en-US" dirty="0">
                <a:solidFill>
                  <a:srgbClr val="000000"/>
                </a:solidFill>
                <a:latin typeface="Segoe UI" panose="020B0502040204020203" pitchFamily="34" charset="0"/>
              </a:rPr>
              <a:t>Sign-up for a trail license</a:t>
            </a:r>
          </a:p>
          <a:p>
            <a:pPr marL="342900" indent="-342900">
              <a:buFont typeface="Arial" panose="020B0604020202020204" pitchFamily="34" charset="0"/>
              <a:buChar char="•"/>
            </a:pPr>
            <a:r>
              <a:rPr lang="en-US" dirty="0">
                <a:solidFill>
                  <a:srgbClr val="000000"/>
                </a:solidFill>
                <a:latin typeface="Segoe UI" panose="020B0502040204020203" pitchFamily="34" charset="0"/>
              </a:rPr>
              <a:t>Several blogs and books available in the help section of Power BI Desktop</a:t>
            </a:r>
          </a:p>
          <a:p>
            <a:pPr marL="342900" indent="-342900">
              <a:buFont typeface="Arial" panose="020B0604020202020204" pitchFamily="34" charset="0"/>
              <a:buChar char="•"/>
            </a:pPr>
            <a:r>
              <a:rPr lang="en-US" b="0" i="0" u="none" strike="noStrike" dirty="0">
                <a:solidFill>
                  <a:srgbClr val="000000"/>
                </a:solidFill>
                <a:effectLst/>
                <a:latin typeface="Segoe UI" panose="020B0502040204020203" pitchFamily="34" charset="0"/>
              </a:rPr>
              <a:t>Loca</a:t>
            </a:r>
            <a:r>
              <a:rPr lang="en-US" dirty="0">
                <a:solidFill>
                  <a:srgbClr val="000000"/>
                </a:solidFill>
                <a:latin typeface="Segoe UI" panose="020B0502040204020203" pitchFamily="34" charset="0"/>
              </a:rPr>
              <a:t>l Events:</a:t>
            </a:r>
          </a:p>
          <a:p>
            <a:pPr marL="800100" lvl="1" indent="-342900">
              <a:buFont typeface="Arial" panose="020B0604020202020204" pitchFamily="34" charset="0"/>
              <a:buChar char="•"/>
            </a:pPr>
            <a:r>
              <a:rPr lang="en-US" b="0" i="0" u="none" strike="noStrike" dirty="0">
                <a:solidFill>
                  <a:srgbClr val="000000"/>
                </a:solidFill>
                <a:effectLst/>
                <a:latin typeface="Segoe UI" panose="020B0502040204020203" pitchFamily="34" charset="0"/>
              </a:rPr>
              <a:t>SQL Saturdays</a:t>
            </a:r>
          </a:p>
          <a:p>
            <a:pPr marL="800100" lvl="1" indent="-342900">
              <a:buFont typeface="Arial" panose="020B0604020202020204" pitchFamily="34" charset="0"/>
              <a:buChar char="•"/>
            </a:pPr>
            <a:r>
              <a:rPr lang="en-US" dirty="0">
                <a:solidFill>
                  <a:srgbClr val="000000"/>
                </a:solidFill>
                <a:latin typeface="Segoe UI" panose="020B0502040204020203" pitchFamily="34" charset="0"/>
              </a:rPr>
              <a:t>Dashboard in a day</a:t>
            </a:r>
          </a:p>
          <a:p>
            <a:pPr marL="800100" lvl="1" indent="-342900">
              <a:buFont typeface="Arial" panose="020B0604020202020204" pitchFamily="34" charset="0"/>
              <a:buChar char="•"/>
            </a:pPr>
            <a:r>
              <a:rPr lang="en-US" dirty="0">
                <a:solidFill>
                  <a:srgbClr val="000000"/>
                </a:solidFill>
                <a:latin typeface="Segoe UI" panose="020B0502040204020203" pitchFamily="34" charset="0"/>
              </a:rPr>
              <a:t>So Cal Power platform user group</a:t>
            </a:r>
          </a:p>
        </p:txBody>
      </p:sp>
    </p:spTree>
    <p:extLst>
      <p:ext uri="{BB962C8B-B14F-4D97-AF65-F5344CB8AC3E}">
        <p14:creationId xmlns:p14="http://schemas.microsoft.com/office/powerpoint/2010/main" val="2209818857"/>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06399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161470" y="76761"/>
            <a:ext cx="8324699" cy="923330"/>
          </a:xfrm>
          <a:prstGeom prst="rect">
            <a:avLst/>
          </a:prstGeom>
          <a:noFill/>
        </p:spPr>
        <p:txBody>
          <a:bodyPr wrap="square" rtlCol="0">
            <a:spAutoFit/>
          </a:bodyPr>
          <a:lstStyle/>
          <a:p>
            <a:r>
              <a:rPr lang="en-US" sz="5400" b="1" dirty="0">
                <a:latin typeface="+mj-lt"/>
                <a:ea typeface="MS PGothic" pitchFamily="34" charset="-128"/>
                <a:sym typeface="Franchise Bold" charset="0"/>
              </a:rPr>
              <a:t>About me</a:t>
            </a:r>
          </a:p>
        </p:txBody>
      </p:sp>
      <p:sp>
        <p:nvSpPr>
          <p:cNvPr id="6" name="AutoShape 8"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582341" y="803077"/>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7" name="AutoShape 10"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639491" y="8602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1" name="AutoShape 20"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696641" y="91737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2" name="AutoShape 22"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753791" y="9745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3" name="Rectangle 2">
            <a:extLst>
              <a:ext uri="{FF2B5EF4-FFF2-40B4-BE49-F238E27FC236}">
                <a16:creationId xmlns:a16="http://schemas.microsoft.com/office/drawing/2014/main" id="{F899A4EF-5754-4940-8AD9-9D2CBA005E0D}"/>
              </a:ext>
            </a:extLst>
          </p:cNvPr>
          <p:cNvSpPr/>
          <p:nvPr/>
        </p:nvSpPr>
        <p:spPr>
          <a:xfrm>
            <a:off x="908058" y="1277989"/>
            <a:ext cx="9867794" cy="5078313"/>
          </a:xfrm>
          <a:prstGeom prst="rect">
            <a:avLst/>
          </a:prstGeom>
        </p:spPr>
        <p:txBody>
          <a:bodyPr wrap="square">
            <a:spAutoFit/>
          </a:bodyPr>
          <a:lstStyle/>
          <a:p>
            <a:pPr marL="342900" indent="-342900">
              <a:buFont typeface="Arial" panose="020B0604020202020204" pitchFamily="34" charset="0"/>
              <a:buChar char="•"/>
            </a:pPr>
            <a:r>
              <a:rPr lang="en-US" sz="3600" u="sng" dirty="0"/>
              <a:t>In the industry for 20 years working on Microsoft stack</a:t>
            </a:r>
          </a:p>
          <a:p>
            <a:pPr marL="342900" indent="-342900">
              <a:buFont typeface="Arial" panose="020B0604020202020204" pitchFamily="34" charset="0"/>
              <a:buChar char="•"/>
            </a:pPr>
            <a:r>
              <a:rPr lang="en-US" sz="3600" u="sng" dirty="0"/>
              <a:t>Data space full time 10 years (Certified in SQL Server since 2001)</a:t>
            </a:r>
          </a:p>
          <a:p>
            <a:pPr marL="342900" indent="-342900">
              <a:buFont typeface="Arial" panose="020B0604020202020204" pitchFamily="34" charset="0"/>
              <a:buChar char="•"/>
            </a:pPr>
            <a:r>
              <a:rPr lang="en-US" sz="3600" u="sng" dirty="0"/>
              <a:t>Azure cloud since inception(8 years)</a:t>
            </a:r>
          </a:p>
          <a:p>
            <a:pPr marL="342900" indent="-342900">
              <a:buFont typeface="Arial" panose="020B0604020202020204" pitchFamily="34" charset="0"/>
              <a:buChar char="•"/>
            </a:pPr>
            <a:r>
              <a:rPr lang="en-US" sz="3600" u="sng" dirty="0"/>
              <a:t>Power BI Since inception (4years since GA)</a:t>
            </a:r>
          </a:p>
          <a:p>
            <a:pPr marL="342900" indent="-342900">
              <a:buFont typeface="Arial" panose="020B0604020202020204" pitchFamily="34" charset="0"/>
              <a:buChar char="•"/>
            </a:pPr>
            <a:endParaRPr lang="en-US" sz="3600" u="sng" dirty="0"/>
          </a:p>
          <a:p>
            <a:pPr marL="342900" indent="-342900">
              <a:buFont typeface="Arial" panose="020B0604020202020204" pitchFamily="34" charset="0"/>
              <a:buChar char="•"/>
            </a:pPr>
            <a:endParaRPr lang="en-US" sz="3600" u="sng" dirty="0"/>
          </a:p>
          <a:p>
            <a:pPr marL="342900" indent="-342900">
              <a:buFont typeface="Arial" panose="020B0604020202020204" pitchFamily="34" charset="0"/>
              <a:buChar char="•"/>
            </a:pPr>
            <a:endParaRPr lang="en-US" sz="3600" u="sng" dirty="0"/>
          </a:p>
        </p:txBody>
      </p:sp>
    </p:spTree>
    <p:extLst>
      <p:ext uri="{BB962C8B-B14F-4D97-AF65-F5344CB8AC3E}">
        <p14:creationId xmlns:p14="http://schemas.microsoft.com/office/powerpoint/2010/main" val="608599869"/>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06399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161470" y="76761"/>
            <a:ext cx="8324699" cy="923330"/>
          </a:xfrm>
          <a:prstGeom prst="rect">
            <a:avLst/>
          </a:prstGeom>
          <a:noFill/>
        </p:spPr>
        <p:txBody>
          <a:bodyPr wrap="square" rtlCol="0">
            <a:spAutoFit/>
          </a:bodyPr>
          <a:lstStyle/>
          <a:p>
            <a:r>
              <a:rPr lang="en-US" sz="5400" b="1" dirty="0">
                <a:latin typeface="+mj-lt"/>
                <a:ea typeface="MS PGothic" pitchFamily="34" charset="-128"/>
                <a:sym typeface="Franchise Bold" charset="0"/>
              </a:rPr>
              <a:t>Technical Community</a:t>
            </a:r>
          </a:p>
        </p:txBody>
      </p:sp>
      <p:sp>
        <p:nvSpPr>
          <p:cNvPr id="6" name="AutoShape 8"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582341" y="803077"/>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7" name="AutoShape 10"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639491" y="8602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1" name="AutoShape 20"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696641" y="91737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2" name="AutoShape 22"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753791" y="9745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3" name="Rectangle 2">
            <a:extLst>
              <a:ext uri="{FF2B5EF4-FFF2-40B4-BE49-F238E27FC236}">
                <a16:creationId xmlns:a16="http://schemas.microsoft.com/office/drawing/2014/main" id="{F899A4EF-5754-4940-8AD9-9D2CBA005E0D}"/>
              </a:ext>
            </a:extLst>
          </p:cNvPr>
          <p:cNvSpPr/>
          <p:nvPr/>
        </p:nvSpPr>
        <p:spPr>
          <a:xfrm>
            <a:off x="908058" y="1277989"/>
            <a:ext cx="9867794" cy="3970318"/>
          </a:xfrm>
          <a:prstGeom prst="rect">
            <a:avLst/>
          </a:prstGeom>
        </p:spPr>
        <p:txBody>
          <a:bodyPr wrap="square">
            <a:spAutoFit/>
          </a:bodyPr>
          <a:lstStyle/>
          <a:p>
            <a:pPr marL="342900" indent="-342900">
              <a:buFont typeface="Arial" panose="020B0604020202020204" pitchFamily="34" charset="0"/>
              <a:buChar char="•"/>
            </a:pPr>
            <a:r>
              <a:rPr lang="en-US" sz="3600" dirty="0"/>
              <a:t>Orange County Power BI User Group(Organizer)</a:t>
            </a:r>
          </a:p>
          <a:p>
            <a:pPr marL="342900" indent="-342900">
              <a:buFont typeface="Arial" panose="020B0604020202020204" pitchFamily="34" charset="0"/>
              <a:buChar char="•"/>
            </a:pPr>
            <a:r>
              <a:rPr lang="en-US" sz="3600" dirty="0"/>
              <a:t>SQL Saturday Redmond (Speaker)</a:t>
            </a:r>
          </a:p>
          <a:p>
            <a:pPr marL="342900" indent="-342900">
              <a:buFont typeface="Arial" panose="020B0604020202020204" pitchFamily="34" charset="0"/>
              <a:buChar char="•"/>
            </a:pPr>
            <a:r>
              <a:rPr lang="en-US" sz="3600" dirty="0"/>
              <a:t>SQL Saturday San Diego(Speaker)</a:t>
            </a:r>
          </a:p>
          <a:p>
            <a:pPr marL="342900" indent="-342900">
              <a:buFont typeface="Arial" panose="020B0604020202020204" pitchFamily="34" charset="0"/>
              <a:buChar char="•"/>
            </a:pPr>
            <a:r>
              <a:rPr lang="en-US" sz="3600" dirty="0"/>
              <a:t>SQL Saturday Los Angeles(Speaker)</a:t>
            </a:r>
          </a:p>
          <a:p>
            <a:pPr marL="342900" indent="-342900">
              <a:buFont typeface="Arial" panose="020B0604020202020204" pitchFamily="34" charset="0"/>
              <a:buChar char="•"/>
            </a:pPr>
            <a:r>
              <a:rPr lang="en-US" sz="3600" dirty="0"/>
              <a:t>SQL Saturday Orange County(Speaker)</a:t>
            </a:r>
          </a:p>
          <a:p>
            <a:pPr marL="342900" indent="-342900">
              <a:buFont typeface="Arial" panose="020B0604020202020204" pitchFamily="34" charset="0"/>
              <a:buChar char="•"/>
            </a:pPr>
            <a:r>
              <a:rPr lang="en-US" sz="3600" dirty="0"/>
              <a:t>SQL Saturday Sacramento(Speaker)</a:t>
            </a:r>
          </a:p>
          <a:p>
            <a:endParaRPr lang="en-US" sz="3600" u="sng" dirty="0"/>
          </a:p>
        </p:txBody>
      </p:sp>
    </p:spTree>
    <p:extLst>
      <p:ext uri="{BB962C8B-B14F-4D97-AF65-F5344CB8AC3E}">
        <p14:creationId xmlns:p14="http://schemas.microsoft.com/office/powerpoint/2010/main" val="833952744"/>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lowchart: Document 3"/>
          <p:cNvSpPr/>
          <p:nvPr/>
        </p:nvSpPr>
        <p:spPr bwMode="auto">
          <a:xfrm flipH="1" flipV="1">
            <a:off x="0" y="1448851"/>
            <a:ext cx="12192000" cy="5849640"/>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Flowchart: Document 3"/>
          <p:cNvSpPr/>
          <p:nvPr/>
        </p:nvSpPr>
        <p:spPr bwMode="auto">
          <a:xfrm flipH="1" flipV="1">
            <a:off x="0" y="2965567"/>
            <a:ext cx="12192000" cy="421416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Flowchart: Document 3"/>
          <p:cNvSpPr/>
          <p:nvPr/>
        </p:nvSpPr>
        <p:spPr bwMode="auto">
          <a:xfrm flipH="1" flipV="1">
            <a:off x="0" y="4323238"/>
            <a:ext cx="12192000" cy="275247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9056781" y="1595305"/>
            <a:ext cx="2914554" cy="1174153"/>
            <a:chOff x="9056781" y="1595305"/>
            <a:chExt cx="2914554" cy="1174153"/>
          </a:xfrm>
        </p:grpSpPr>
        <p:grpSp>
          <p:nvGrpSpPr>
            <p:cNvPr id="26" name="Group 25"/>
            <p:cNvGrpSpPr/>
            <p:nvPr/>
          </p:nvGrpSpPr>
          <p:grpSpPr>
            <a:xfrm>
              <a:off x="9056781" y="1595305"/>
              <a:ext cx="2914554" cy="873806"/>
              <a:chOff x="9130727" y="1677837"/>
              <a:chExt cx="2914554" cy="873806"/>
            </a:xfrm>
            <a:solidFill>
              <a:srgbClr val="EDC30D"/>
            </a:solidFill>
          </p:grpSpPr>
          <p:sp>
            <p:nvSpPr>
              <p:cNvPr id="27" name="Freeform 13"/>
              <p:cNvSpPr>
                <a:spLocks noChangeAspect="1" noEditPoints="1"/>
              </p:cNvSpPr>
              <p:nvPr/>
            </p:nvSpPr>
            <p:spPr bwMode="auto">
              <a:xfrm>
                <a:off x="11387797" y="1748186"/>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sp>
            <p:nvSpPr>
              <p:cNvPr id="28" name="Freeform 25"/>
              <p:cNvSpPr>
                <a:spLocks noChangeAspect="1" noEditPoints="1"/>
              </p:cNvSpPr>
              <p:nvPr/>
            </p:nvSpPr>
            <p:spPr bwMode="auto">
              <a:xfrm>
                <a:off x="10640907" y="1677837"/>
                <a:ext cx="637477" cy="685800"/>
              </a:xfrm>
              <a:custGeom>
                <a:avLst/>
                <a:gdLst>
                  <a:gd name="T0" fmla="*/ 106 w 287"/>
                  <a:gd name="T1" fmla="*/ 17 h 309"/>
                  <a:gd name="T2" fmla="*/ 147 w 287"/>
                  <a:gd name="T3" fmla="*/ 115 h 309"/>
                  <a:gd name="T4" fmla="*/ 107 w 287"/>
                  <a:gd name="T5" fmla="*/ 99 h 309"/>
                  <a:gd name="T6" fmla="*/ 195 w 287"/>
                  <a:gd name="T7" fmla="*/ 238 h 309"/>
                  <a:gd name="T8" fmla="*/ 207 w 287"/>
                  <a:gd name="T9" fmla="*/ 218 h 309"/>
                  <a:gd name="T10" fmla="*/ 226 w 287"/>
                  <a:gd name="T11" fmla="*/ 216 h 309"/>
                  <a:gd name="T12" fmla="*/ 243 w 287"/>
                  <a:gd name="T13" fmla="*/ 180 h 309"/>
                  <a:gd name="T14" fmla="*/ 241 w 287"/>
                  <a:gd name="T15" fmla="*/ 177 h 309"/>
                  <a:gd name="T16" fmla="*/ 229 w 287"/>
                  <a:gd name="T17" fmla="*/ 191 h 309"/>
                  <a:gd name="T18" fmla="*/ 217 w 287"/>
                  <a:gd name="T19" fmla="*/ 203 h 309"/>
                  <a:gd name="T20" fmla="*/ 208 w 287"/>
                  <a:gd name="T21" fmla="*/ 200 h 309"/>
                  <a:gd name="T22" fmla="*/ 198 w 287"/>
                  <a:gd name="T23" fmla="*/ 191 h 309"/>
                  <a:gd name="T24" fmla="*/ 204 w 287"/>
                  <a:gd name="T25" fmla="*/ 175 h 309"/>
                  <a:gd name="T26" fmla="*/ 217 w 287"/>
                  <a:gd name="T27" fmla="*/ 172 h 309"/>
                  <a:gd name="T28" fmla="*/ 211 w 287"/>
                  <a:gd name="T29" fmla="*/ 157 h 309"/>
                  <a:gd name="T30" fmla="*/ 191 w 287"/>
                  <a:gd name="T31" fmla="*/ 166 h 309"/>
                  <a:gd name="T32" fmla="*/ 189 w 287"/>
                  <a:gd name="T33" fmla="*/ 203 h 309"/>
                  <a:gd name="T34" fmla="*/ 159 w 287"/>
                  <a:gd name="T35" fmla="*/ 250 h 309"/>
                  <a:gd name="T36" fmla="*/ 144 w 287"/>
                  <a:gd name="T37" fmla="*/ 250 h 309"/>
                  <a:gd name="T38" fmla="*/ 128 w 287"/>
                  <a:gd name="T39" fmla="*/ 288 h 309"/>
                  <a:gd name="T40" fmla="*/ 140 w 287"/>
                  <a:gd name="T41" fmla="*/ 287 h 309"/>
                  <a:gd name="T42" fmla="*/ 142 w 287"/>
                  <a:gd name="T43" fmla="*/ 272 h 309"/>
                  <a:gd name="T44" fmla="*/ 163 w 287"/>
                  <a:gd name="T45" fmla="*/ 264 h 309"/>
                  <a:gd name="T46" fmla="*/ 171 w 287"/>
                  <a:gd name="T47" fmla="*/ 279 h 309"/>
                  <a:gd name="T48" fmla="*/ 164 w 287"/>
                  <a:gd name="T49" fmla="*/ 292 h 309"/>
                  <a:gd name="T50" fmla="*/ 154 w 287"/>
                  <a:gd name="T51" fmla="*/ 297 h 309"/>
                  <a:gd name="T52" fmla="*/ 158 w 287"/>
                  <a:gd name="T53" fmla="*/ 309 h 309"/>
                  <a:gd name="T54" fmla="*/ 183 w 287"/>
                  <a:gd name="T55" fmla="*/ 292 h 309"/>
                  <a:gd name="T56" fmla="*/ 187 w 287"/>
                  <a:gd name="T57" fmla="*/ 274 h 309"/>
                  <a:gd name="T58" fmla="*/ 189 w 287"/>
                  <a:gd name="T59" fmla="*/ 134 h 309"/>
                  <a:gd name="T60" fmla="*/ 122 w 287"/>
                  <a:gd name="T61" fmla="*/ 134 h 309"/>
                  <a:gd name="T62" fmla="*/ 109 w 287"/>
                  <a:gd name="T63" fmla="*/ 134 h 309"/>
                  <a:gd name="T64" fmla="*/ 0 w 287"/>
                  <a:gd name="T65" fmla="*/ 292 h 309"/>
                  <a:gd name="T66" fmla="*/ 83 w 287"/>
                  <a:gd name="T67" fmla="*/ 221 h 309"/>
                  <a:gd name="T68" fmla="*/ 119 w 287"/>
                  <a:gd name="T69" fmla="*/ 290 h 309"/>
                  <a:gd name="T70" fmla="*/ 121 w 287"/>
                  <a:gd name="T71" fmla="*/ 261 h 309"/>
                  <a:gd name="T72" fmla="*/ 145 w 287"/>
                  <a:gd name="T73" fmla="*/ 241 h 309"/>
                  <a:gd name="T74" fmla="*/ 181 w 287"/>
                  <a:gd name="T75" fmla="*/ 205 h 309"/>
                  <a:gd name="T76" fmla="*/ 176 w 287"/>
                  <a:gd name="T77" fmla="*/ 194 h 309"/>
                  <a:gd name="T78" fmla="*/ 175 w 287"/>
                  <a:gd name="T79" fmla="*/ 187 h 309"/>
                  <a:gd name="T80" fmla="*/ 207 w 287"/>
                  <a:gd name="T81" fmla="*/ 150 h 309"/>
                  <a:gd name="T82" fmla="*/ 211 w 287"/>
                  <a:gd name="T83" fmla="*/ 149 h 309"/>
                  <a:gd name="T84" fmla="*/ 222 w 287"/>
                  <a:gd name="T85" fmla="*/ 156 h 309"/>
                  <a:gd name="T86" fmla="*/ 225 w 287"/>
                  <a:gd name="T87" fmla="*/ 173 h 309"/>
                  <a:gd name="T88" fmla="*/ 241 w 287"/>
                  <a:gd name="T89" fmla="*/ 169 h 309"/>
                  <a:gd name="T90" fmla="*/ 251 w 287"/>
                  <a:gd name="T91" fmla="*/ 178 h 309"/>
                  <a:gd name="T92" fmla="*/ 254 w 287"/>
                  <a:gd name="T93" fmla="*/ 199 h 309"/>
                  <a:gd name="T94" fmla="*/ 250 w 287"/>
                  <a:gd name="T95" fmla="*/ 204 h 309"/>
                  <a:gd name="T96" fmla="*/ 225 w 287"/>
                  <a:gd name="T97" fmla="*/ 226 h 309"/>
                  <a:gd name="T98" fmla="*/ 220 w 287"/>
                  <a:gd name="T99" fmla="*/ 226 h 309"/>
                  <a:gd name="T100" fmla="*/ 255 w 287"/>
                  <a:gd name="T101" fmla="*/ 184 h 309"/>
                  <a:gd name="T102" fmla="*/ 194 w 287"/>
                  <a:gd name="T103" fmla="*/ 270 h 309"/>
                  <a:gd name="T104" fmla="*/ 195 w 287"/>
                  <a:gd name="T105" fmla="*/ 277 h 309"/>
                  <a:gd name="T106" fmla="*/ 191 w 287"/>
                  <a:gd name="T107" fmla="*/ 292 h 309"/>
                  <a:gd name="T108" fmla="*/ 188 w 287"/>
                  <a:gd name="T109" fmla="*/ 26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7" h="309">
                    <a:moveTo>
                      <a:pt x="107" y="99"/>
                    </a:moveTo>
                    <a:cubicBezTo>
                      <a:pt x="96" y="88"/>
                      <a:pt x="90" y="74"/>
                      <a:pt x="90" y="58"/>
                    </a:cubicBezTo>
                    <a:cubicBezTo>
                      <a:pt x="90" y="43"/>
                      <a:pt x="95" y="28"/>
                      <a:pt x="106" y="17"/>
                    </a:cubicBezTo>
                    <a:cubicBezTo>
                      <a:pt x="117" y="6"/>
                      <a:pt x="131" y="0"/>
                      <a:pt x="146" y="0"/>
                    </a:cubicBezTo>
                    <a:cubicBezTo>
                      <a:pt x="177" y="0"/>
                      <a:pt x="202" y="26"/>
                      <a:pt x="202" y="57"/>
                    </a:cubicBezTo>
                    <a:cubicBezTo>
                      <a:pt x="203" y="89"/>
                      <a:pt x="178" y="115"/>
                      <a:pt x="147" y="115"/>
                    </a:cubicBezTo>
                    <a:cubicBezTo>
                      <a:pt x="147" y="115"/>
                      <a:pt x="147" y="115"/>
                      <a:pt x="147" y="115"/>
                    </a:cubicBezTo>
                    <a:cubicBezTo>
                      <a:pt x="146" y="115"/>
                      <a:pt x="146" y="115"/>
                      <a:pt x="146" y="115"/>
                    </a:cubicBezTo>
                    <a:cubicBezTo>
                      <a:pt x="131" y="115"/>
                      <a:pt x="117" y="110"/>
                      <a:pt x="107" y="99"/>
                    </a:cubicBezTo>
                    <a:close/>
                    <a:moveTo>
                      <a:pt x="180" y="264"/>
                    </a:moveTo>
                    <a:cubicBezTo>
                      <a:pt x="180" y="264"/>
                      <a:pt x="179" y="262"/>
                      <a:pt x="180" y="260"/>
                    </a:cubicBezTo>
                    <a:cubicBezTo>
                      <a:pt x="186" y="251"/>
                      <a:pt x="191" y="244"/>
                      <a:pt x="195" y="238"/>
                    </a:cubicBezTo>
                    <a:cubicBezTo>
                      <a:pt x="205" y="221"/>
                      <a:pt x="207" y="219"/>
                      <a:pt x="207" y="219"/>
                    </a:cubicBezTo>
                    <a:cubicBezTo>
                      <a:pt x="207" y="218"/>
                      <a:pt x="207" y="218"/>
                      <a:pt x="207" y="218"/>
                    </a:cubicBezTo>
                    <a:cubicBezTo>
                      <a:pt x="207" y="218"/>
                      <a:pt x="207" y="218"/>
                      <a:pt x="207" y="218"/>
                    </a:cubicBezTo>
                    <a:cubicBezTo>
                      <a:pt x="209" y="217"/>
                      <a:pt x="210" y="216"/>
                      <a:pt x="210" y="216"/>
                    </a:cubicBezTo>
                    <a:cubicBezTo>
                      <a:pt x="224" y="218"/>
                      <a:pt x="224" y="218"/>
                      <a:pt x="224" y="218"/>
                    </a:cubicBezTo>
                    <a:cubicBezTo>
                      <a:pt x="224" y="218"/>
                      <a:pt x="225" y="218"/>
                      <a:pt x="226" y="216"/>
                    </a:cubicBezTo>
                    <a:cubicBezTo>
                      <a:pt x="244" y="199"/>
                      <a:pt x="244" y="199"/>
                      <a:pt x="244" y="199"/>
                    </a:cubicBezTo>
                    <a:cubicBezTo>
                      <a:pt x="245" y="197"/>
                      <a:pt x="245" y="197"/>
                      <a:pt x="245" y="197"/>
                    </a:cubicBezTo>
                    <a:cubicBezTo>
                      <a:pt x="243" y="180"/>
                      <a:pt x="243" y="180"/>
                      <a:pt x="243" y="180"/>
                    </a:cubicBezTo>
                    <a:cubicBezTo>
                      <a:pt x="243" y="178"/>
                      <a:pt x="243" y="178"/>
                      <a:pt x="243" y="178"/>
                    </a:cubicBezTo>
                    <a:cubicBezTo>
                      <a:pt x="243" y="178"/>
                      <a:pt x="242" y="177"/>
                      <a:pt x="241" y="177"/>
                    </a:cubicBezTo>
                    <a:cubicBezTo>
                      <a:pt x="241" y="177"/>
                      <a:pt x="241" y="177"/>
                      <a:pt x="241" y="177"/>
                    </a:cubicBezTo>
                    <a:cubicBezTo>
                      <a:pt x="230" y="179"/>
                      <a:pt x="230" y="179"/>
                      <a:pt x="230" y="179"/>
                    </a:cubicBezTo>
                    <a:cubicBezTo>
                      <a:pt x="228" y="179"/>
                      <a:pt x="229" y="181"/>
                      <a:pt x="229" y="183"/>
                    </a:cubicBezTo>
                    <a:cubicBezTo>
                      <a:pt x="229" y="191"/>
                      <a:pt x="229" y="191"/>
                      <a:pt x="229" y="191"/>
                    </a:cubicBezTo>
                    <a:cubicBezTo>
                      <a:pt x="229" y="192"/>
                      <a:pt x="228" y="194"/>
                      <a:pt x="228" y="194"/>
                    </a:cubicBezTo>
                    <a:cubicBezTo>
                      <a:pt x="220" y="203"/>
                      <a:pt x="220" y="203"/>
                      <a:pt x="220" y="203"/>
                    </a:cubicBezTo>
                    <a:cubicBezTo>
                      <a:pt x="220" y="203"/>
                      <a:pt x="219" y="203"/>
                      <a:pt x="217" y="203"/>
                    </a:cubicBezTo>
                    <a:cubicBezTo>
                      <a:pt x="212" y="203"/>
                      <a:pt x="212" y="203"/>
                      <a:pt x="212" y="203"/>
                    </a:cubicBezTo>
                    <a:cubicBezTo>
                      <a:pt x="212" y="203"/>
                      <a:pt x="212" y="203"/>
                      <a:pt x="211" y="203"/>
                    </a:cubicBezTo>
                    <a:cubicBezTo>
                      <a:pt x="210" y="203"/>
                      <a:pt x="209" y="202"/>
                      <a:pt x="208" y="200"/>
                    </a:cubicBezTo>
                    <a:cubicBezTo>
                      <a:pt x="205" y="199"/>
                      <a:pt x="205" y="199"/>
                      <a:pt x="205" y="199"/>
                    </a:cubicBezTo>
                    <a:cubicBezTo>
                      <a:pt x="203" y="198"/>
                      <a:pt x="203" y="197"/>
                      <a:pt x="201" y="195"/>
                    </a:cubicBezTo>
                    <a:cubicBezTo>
                      <a:pt x="198" y="191"/>
                      <a:pt x="198" y="191"/>
                      <a:pt x="198" y="191"/>
                    </a:cubicBezTo>
                    <a:cubicBezTo>
                      <a:pt x="198" y="191"/>
                      <a:pt x="198" y="189"/>
                      <a:pt x="199" y="188"/>
                    </a:cubicBezTo>
                    <a:cubicBezTo>
                      <a:pt x="202" y="179"/>
                      <a:pt x="202" y="179"/>
                      <a:pt x="202" y="179"/>
                    </a:cubicBezTo>
                    <a:cubicBezTo>
                      <a:pt x="202" y="177"/>
                      <a:pt x="203" y="175"/>
                      <a:pt x="204" y="175"/>
                    </a:cubicBezTo>
                    <a:cubicBezTo>
                      <a:pt x="214" y="173"/>
                      <a:pt x="214" y="173"/>
                      <a:pt x="214" y="173"/>
                    </a:cubicBezTo>
                    <a:cubicBezTo>
                      <a:pt x="215" y="172"/>
                      <a:pt x="215" y="172"/>
                      <a:pt x="215" y="172"/>
                    </a:cubicBezTo>
                    <a:cubicBezTo>
                      <a:pt x="215" y="172"/>
                      <a:pt x="215" y="172"/>
                      <a:pt x="217" y="172"/>
                    </a:cubicBezTo>
                    <a:cubicBezTo>
                      <a:pt x="217" y="172"/>
                      <a:pt x="216" y="171"/>
                      <a:pt x="216" y="169"/>
                    </a:cubicBezTo>
                    <a:cubicBezTo>
                      <a:pt x="214" y="158"/>
                      <a:pt x="214" y="158"/>
                      <a:pt x="214" y="158"/>
                    </a:cubicBezTo>
                    <a:cubicBezTo>
                      <a:pt x="214" y="158"/>
                      <a:pt x="212" y="157"/>
                      <a:pt x="211" y="157"/>
                    </a:cubicBezTo>
                    <a:cubicBezTo>
                      <a:pt x="211" y="157"/>
                      <a:pt x="210" y="157"/>
                      <a:pt x="210" y="157"/>
                    </a:cubicBezTo>
                    <a:cubicBezTo>
                      <a:pt x="194" y="164"/>
                      <a:pt x="194" y="164"/>
                      <a:pt x="194" y="164"/>
                    </a:cubicBezTo>
                    <a:cubicBezTo>
                      <a:pt x="192" y="164"/>
                      <a:pt x="191" y="165"/>
                      <a:pt x="191" y="166"/>
                    </a:cubicBezTo>
                    <a:cubicBezTo>
                      <a:pt x="183" y="189"/>
                      <a:pt x="183" y="189"/>
                      <a:pt x="183" y="189"/>
                    </a:cubicBezTo>
                    <a:cubicBezTo>
                      <a:pt x="183" y="189"/>
                      <a:pt x="183" y="191"/>
                      <a:pt x="184" y="193"/>
                    </a:cubicBezTo>
                    <a:cubicBezTo>
                      <a:pt x="189" y="203"/>
                      <a:pt x="189" y="203"/>
                      <a:pt x="189" y="203"/>
                    </a:cubicBezTo>
                    <a:cubicBezTo>
                      <a:pt x="191" y="204"/>
                      <a:pt x="190" y="206"/>
                      <a:pt x="190" y="206"/>
                    </a:cubicBezTo>
                    <a:cubicBezTo>
                      <a:pt x="162" y="250"/>
                      <a:pt x="162" y="250"/>
                      <a:pt x="162" y="250"/>
                    </a:cubicBezTo>
                    <a:cubicBezTo>
                      <a:pt x="162" y="250"/>
                      <a:pt x="160" y="250"/>
                      <a:pt x="159" y="250"/>
                    </a:cubicBezTo>
                    <a:cubicBezTo>
                      <a:pt x="147" y="250"/>
                      <a:pt x="147" y="250"/>
                      <a:pt x="147" y="250"/>
                    </a:cubicBezTo>
                    <a:cubicBezTo>
                      <a:pt x="146" y="249"/>
                      <a:pt x="145" y="249"/>
                      <a:pt x="145" y="249"/>
                    </a:cubicBezTo>
                    <a:cubicBezTo>
                      <a:pt x="144" y="249"/>
                      <a:pt x="144" y="249"/>
                      <a:pt x="144" y="250"/>
                    </a:cubicBezTo>
                    <a:cubicBezTo>
                      <a:pt x="126" y="267"/>
                      <a:pt x="126" y="267"/>
                      <a:pt x="126" y="267"/>
                    </a:cubicBezTo>
                    <a:cubicBezTo>
                      <a:pt x="125" y="268"/>
                      <a:pt x="125" y="269"/>
                      <a:pt x="125" y="271"/>
                    </a:cubicBezTo>
                    <a:cubicBezTo>
                      <a:pt x="128" y="288"/>
                      <a:pt x="128" y="288"/>
                      <a:pt x="128" y="288"/>
                    </a:cubicBezTo>
                    <a:cubicBezTo>
                      <a:pt x="126" y="289"/>
                      <a:pt x="127" y="290"/>
                      <a:pt x="129" y="290"/>
                    </a:cubicBezTo>
                    <a:cubicBezTo>
                      <a:pt x="129" y="290"/>
                      <a:pt x="129" y="290"/>
                      <a:pt x="129" y="290"/>
                    </a:cubicBezTo>
                    <a:cubicBezTo>
                      <a:pt x="140" y="287"/>
                      <a:pt x="140" y="287"/>
                      <a:pt x="140" y="287"/>
                    </a:cubicBezTo>
                    <a:cubicBezTo>
                      <a:pt x="142" y="287"/>
                      <a:pt x="142" y="285"/>
                      <a:pt x="142" y="285"/>
                    </a:cubicBezTo>
                    <a:cubicBezTo>
                      <a:pt x="141" y="275"/>
                      <a:pt x="141" y="275"/>
                      <a:pt x="141" y="275"/>
                    </a:cubicBezTo>
                    <a:cubicBezTo>
                      <a:pt x="141" y="274"/>
                      <a:pt x="140" y="272"/>
                      <a:pt x="142" y="272"/>
                    </a:cubicBezTo>
                    <a:cubicBezTo>
                      <a:pt x="149" y="266"/>
                      <a:pt x="149" y="266"/>
                      <a:pt x="149" y="266"/>
                    </a:cubicBezTo>
                    <a:cubicBezTo>
                      <a:pt x="150" y="264"/>
                      <a:pt x="152" y="263"/>
                      <a:pt x="153" y="263"/>
                    </a:cubicBezTo>
                    <a:cubicBezTo>
                      <a:pt x="163" y="264"/>
                      <a:pt x="163" y="264"/>
                      <a:pt x="163" y="264"/>
                    </a:cubicBezTo>
                    <a:cubicBezTo>
                      <a:pt x="164" y="266"/>
                      <a:pt x="165" y="265"/>
                      <a:pt x="165" y="267"/>
                    </a:cubicBezTo>
                    <a:cubicBezTo>
                      <a:pt x="171" y="276"/>
                      <a:pt x="171" y="276"/>
                      <a:pt x="171" y="276"/>
                    </a:cubicBezTo>
                    <a:cubicBezTo>
                      <a:pt x="173" y="277"/>
                      <a:pt x="171" y="279"/>
                      <a:pt x="171" y="279"/>
                    </a:cubicBezTo>
                    <a:cubicBezTo>
                      <a:pt x="169" y="289"/>
                      <a:pt x="169" y="289"/>
                      <a:pt x="169" y="289"/>
                    </a:cubicBezTo>
                    <a:cubicBezTo>
                      <a:pt x="167" y="289"/>
                      <a:pt x="167" y="291"/>
                      <a:pt x="166" y="291"/>
                    </a:cubicBezTo>
                    <a:cubicBezTo>
                      <a:pt x="165" y="292"/>
                      <a:pt x="165" y="292"/>
                      <a:pt x="164" y="292"/>
                    </a:cubicBezTo>
                    <a:cubicBezTo>
                      <a:pt x="157" y="295"/>
                      <a:pt x="157" y="295"/>
                      <a:pt x="157" y="295"/>
                    </a:cubicBezTo>
                    <a:cubicBezTo>
                      <a:pt x="155" y="295"/>
                      <a:pt x="154" y="296"/>
                      <a:pt x="154" y="296"/>
                    </a:cubicBezTo>
                    <a:cubicBezTo>
                      <a:pt x="154" y="296"/>
                      <a:pt x="154" y="296"/>
                      <a:pt x="154" y="297"/>
                    </a:cubicBezTo>
                    <a:cubicBezTo>
                      <a:pt x="156" y="308"/>
                      <a:pt x="156" y="308"/>
                      <a:pt x="156" y="308"/>
                    </a:cubicBezTo>
                    <a:cubicBezTo>
                      <a:pt x="157" y="309"/>
                      <a:pt x="157" y="309"/>
                      <a:pt x="158" y="309"/>
                    </a:cubicBezTo>
                    <a:cubicBezTo>
                      <a:pt x="158" y="309"/>
                      <a:pt x="158" y="309"/>
                      <a:pt x="158" y="309"/>
                    </a:cubicBezTo>
                    <a:cubicBezTo>
                      <a:pt x="177" y="304"/>
                      <a:pt x="177" y="304"/>
                      <a:pt x="177" y="304"/>
                    </a:cubicBezTo>
                    <a:cubicBezTo>
                      <a:pt x="177" y="304"/>
                      <a:pt x="178" y="302"/>
                      <a:pt x="180" y="302"/>
                    </a:cubicBezTo>
                    <a:cubicBezTo>
                      <a:pt x="181" y="298"/>
                      <a:pt x="182" y="295"/>
                      <a:pt x="183" y="292"/>
                    </a:cubicBezTo>
                    <a:cubicBezTo>
                      <a:pt x="187" y="280"/>
                      <a:pt x="188" y="279"/>
                      <a:pt x="188" y="278"/>
                    </a:cubicBezTo>
                    <a:cubicBezTo>
                      <a:pt x="188" y="278"/>
                      <a:pt x="188" y="278"/>
                      <a:pt x="188" y="278"/>
                    </a:cubicBezTo>
                    <a:cubicBezTo>
                      <a:pt x="187" y="277"/>
                      <a:pt x="187" y="275"/>
                      <a:pt x="187" y="274"/>
                    </a:cubicBezTo>
                    <a:cubicBezTo>
                      <a:pt x="180" y="264"/>
                      <a:pt x="180" y="264"/>
                      <a:pt x="180" y="264"/>
                    </a:cubicBezTo>
                    <a:close/>
                    <a:moveTo>
                      <a:pt x="255" y="184"/>
                    </a:moveTo>
                    <a:cubicBezTo>
                      <a:pt x="249" y="167"/>
                      <a:pt x="227" y="135"/>
                      <a:pt x="189" y="134"/>
                    </a:cubicBezTo>
                    <a:cubicBezTo>
                      <a:pt x="172" y="134"/>
                      <a:pt x="172" y="134"/>
                      <a:pt x="172" y="134"/>
                    </a:cubicBezTo>
                    <a:cubicBezTo>
                      <a:pt x="172" y="134"/>
                      <a:pt x="172" y="134"/>
                      <a:pt x="172" y="134"/>
                    </a:cubicBezTo>
                    <a:cubicBezTo>
                      <a:pt x="122" y="134"/>
                      <a:pt x="122" y="134"/>
                      <a:pt x="122" y="134"/>
                    </a:cubicBezTo>
                    <a:cubicBezTo>
                      <a:pt x="122" y="134"/>
                      <a:pt x="122" y="134"/>
                      <a:pt x="122" y="134"/>
                    </a:cubicBezTo>
                    <a:cubicBezTo>
                      <a:pt x="111" y="134"/>
                      <a:pt x="111" y="134"/>
                      <a:pt x="111" y="134"/>
                    </a:cubicBezTo>
                    <a:cubicBezTo>
                      <a:pt x="109" y="134"/>
                      <a:pt x="109" y="134"/>
                      <a:pt x="109" y="134"/>
                    </a:cubicBezTo>
                    <a:cubicBezTo>
                      <a:pt x="100" y="134"/>
                      <a:pt x="100" y="134"/>
                      <a:pt x="100" y="134"/>
                    </a:cubicBezTo>
                    <a:cubicBezTo>
                      <a:pt x="61" y="135"/>
                      <a:pt x="38" y="167"/>
                      <a:pt x="33" y="185"/>
                    </a:cubicBezTo>
                    <a:cubicBezTo>
                      <a:pt x="0" y="292"/>
                      <a:pt x="0" y="292"/>
                      <a:pt x="0" y="292"/>
                    </a:cubicBezTo>
                    <a:cubicBezTo>
                      <a:pt x="48" y="292"/>
                      <a:pt x="48" y="292"/>
                      <a:pt x="48" y="292"/>
                    </a:cubicBezTo>
                    <a:cubicBezTo>
                      <a:pt x="69" y="221"/>
                      <a:pt x="69" y="221"/>
                      <a:pt x="69" y="221"/>
                    </a:cubicBezTo>
                    <a:cubicBezTo>
                      <a:pt x="83" y="221"/>
                      <a:pt x="83" y="221"/>
                      <a:pt x="83" y="221"/>
                    </a:cubicBezTo>
                    <a:cubicBezTo>
                      <a:pt x="63" y="292"/>
                      <a:pt x="63" y="292"/>
                      <a:pt x="63" y="292"/>
                    </a:cubicBezTo>
                    <a:cubicBezTo>
                      <a:pt x="120" y="292"/>
                      <a:pt x="120" y="292"/>
                      <a:pt x="120" y="292"/>
                    </a:cubicBezTo>
                    <a:cubicBezTo>
                      <a:pt x="119" y="291"/>
                      <a:pt x="119" y="291"/>
                      <a:pt x="119" y="290"/>
                    </a:cubicBezTo>
                    <a:cubicBezTo>
                      <a:pt x="119" y="289"/>
                      <a:pt x="119" y="287"/>
                      <a:pt x="119" y="286"/>
                    </a:cubicBezTo>
                    <a:cubicBezTo>
                      <a:pt x="117" y="272"/>
                      <a:pt x="117" y="272"/>
                      <a:pt x="117" y="272"/>
                    </a:cubicBezTo>
                    <a:cubicBezTo>
                      <a:pt x="116" y="265"/>
                      <a:pt x="119" y="262"/>
                      <a:pt x="121" y="261"/>
                    </a:cubicBezTo>
                    <a:cubicBezTo>
                      <a:pt x="137" y="246"/>
                      <a:pt x="137" y="246"/>
                      <a:pt x="137" y="246"/>
                    </a:cubicBezTo>
                    <a:cubicBezTo>
                      <a:pt x="137" y="246"/>
                      <a:pt x="137" y="245"/>
                      <a:pt x="138" y="244"/>
                    </a:cubicBezTo>
                    <a:cubicBezTo>
                      <a:pt x="139" y="242"/>
                      <a:pt x="142" y="241"/>
                      <a:pt x="145" y="241"/>
                    </a:cubicBezTo>
                    <a:cubicBezTo>
                      <a:pt x="146" y="241"/>
                      <a:pt x="148" y="241"/>
                      <a:pt x="149" y="242"/>
                    </a:cubicBezTo>
                    <a:cubicBezTo>
                      <a:pt x="157" y="242"/>
                      <a:pt x="157" y="242"/>
                      <a:pt x="157" y="242"/>
                    </a:cubicBezTo>
                    <a:cubicBezTo>
                      <a:pt x="181" y="205"/>
                      <a:pt x="181" y="205"/>
                      <a:pt x="181" y="205"/>
                    </a:cubicBezTo>
                    <a:cubicBezTo>
                      <a:pt x="177" y="196"/>
                      <a:pt x="177" y="196"/>
                      <a:pt x="177" y="196"/>
                    </a:cubicBezTo>
                    <a:cubicBezTo>
                      <a:pt x="176" y="195"/>
                      <a:pt x="176" y="195"/>
                      <a:pt x="176" y="195"/>
                    </a:cubicBezTo>
                    <a:cubicBezTo>
                      <a:pt x="176" y="194"/>
                      <a:pt x="176" y="194"/>
                      <a:pt x="176" y="194"/>
                    </a:cubicBezTo>
                    <a:cubicBezTo>
                      <a:pt x="175" y="191"/>
                      <a:pt x="175" y="191"/>
                      <a:pt x="175" y="191"/>
                    </a:cubicBezTo>
                    <a:cubicBezTo>
                      <a:pt x="175" y="189"/>
                      <a:pt x="175" y="189"/>
                      <a:pt x="175" y="189"/>
                    </a:cubicBezTo>
                    <a:cubicBezTo>
                      <a:pt x="175" y="187"/>
                      <a:pt x="175" y="187"/>
                      <a:pt x="175" y="187"/>
                    </a:cubicBezTo>
                    <a:cubicBezTo>
                      <a:pt x="183" y="165"/>
                      <a:pt x="183" y="165"/>
                      <a:pt x="183" y="165"/>
                    </a:cubicBezTo>
                    <a:cubicBezTo>
                      <a:pt x="183" y="162"/>
                      <a:pt x="185" y="158"/>
                      <a:pt x="191" y="156"/>
                    </a:cubicBezTo>
                    <a:cubicBezTo>
                      <a:pt x="207" y="150"/>
                      <a:pt x="207" y="150"/>
                      <a:pt x="207" y="150"/>
                    </a:cubicBezTo>
                    <a:cubicBezTo>
                      <a:pt x="208" y="150"/>
                      <a:pt x="208" y="150"/>
                      <a:pt x="208" y="150"/>
                    </a:cubicBezTo>
                    <a:cubicBezTo>
                      <a:pt x="209" y="149"/>
                      <a:pt x="209" y="149"/>
                      <a:pt x="209" y="149"/>
                    </a:cubicBezTo>
                    <a:cubicBezTo>
                      <a:pt x="209" y="149"/>
                      <a:pt x="210" y="149"/>
                      <a:pt x="211" y="149"/>
                    </a:cubicBezTo>
                    <a:cubicBezTo>
                      <a:pt x="214" y="149"/>
                      <a:pt x="217" y="151"/>
                      <a:pt x="218" y="151"/>
                    </a:cubicBezTo>
                    <a:cubicBezTo>
                      <a:pt x="221" y="153"/>
                      <a:pt x="221" y="153"/>
                      <a:pt x="221" y="153"/>
                    </a:cubicBezTo>
                    <a:cubicBezTo>
                      <a:pt x="222" y="156"/>
                      <a:pt x="222" y="156"/>
                      <a:pt x="222" y="156"/>
                    </a:cubicBezTo>
                    <a:cubicBezTo>
                      <a:pt x="224" y="167"/>
                      <a:pt x="224" y="167"/>
                      <a:pt x="224" y="167"/>
                    </a:cubicBezTo>
                    <a:cubicBezTo>
                      <a:pt x="225" y="170"/>
                      <a:pt x="225" y="170"/>
                      <a:pt x="225" y="170"/>
                    </a:cubicBezTo>
                    <a:cubicBezTo>
                      <a:pt x="225" y="173"/>
                      <a:pt x="225" y="173"/>
                      <a:pt x="225" y="173"/>
                    </a:cubicBezTo>
                    <a:cubicBezTo>
                      <a:pt x="227" y="172"/>
                      <a:pt x="228" y="171"/>
                      <a:pt x="228" y="171"/>
                    </a:cubicBezTo>
                    <a:cubicBezTo>
                      <a:pt x="239" y="169"/>
                      <a:pt x="239" y="169"/>
                      <a:pt x="239" y="169"/>
                    </a:cubicBezTo>
                    <a:cubicBezTo>
                      <a:pt x="240" y="169"/>
                      <a:pt x="240" y="169"/>
                      <a:pt x="241" y="169"/>
                    </a:cubicBezTo>
                    <a:cubicBezTo>
                      <a:pt x="246" y="169"/>
                      <a:pt x="250" y="172"/>
                      <a:pt x="250" y="176"/>
                    </a:cubicBezTo>
                    <a:cubicBezTo>
                      <a:pt x="251" y="178"/>
                      <a:pt x="251" y="178"/>
                      <a:pt x="251" y="178"/>
                    </a:cubicBezTo>
                    <a:cubicBezTo>
                      <a:pt x="251" y="178"/>
                      <a:pt x="251" y="178"/>
                      <a:pt x="251" y="178"/>
                    </a:cubicBezTo>
                    <a:cubicBezTo>
                      <a:pt x="251" y="179"/>
                      <a:pt x="251" y="179"/>
                      <a:pt x="251" y="179"/>
                    </a:cubicBezTo>
                    <a:cubicBezTo>
                      <a:pt x="253" y="196"/>
                      <a:pt x="253" y="196"/>
                      <a:pt x="253" y="196"/>
                    </a:cubicBezTo>
                    <a:cubicBezTo>
                      <a:pt x="254" y="199"/>
                      <a:pt x="254" y="199"/>
                      <a:pt x="254" y="199"/>
                    </a:cubicBezTo>
                    <a:cubicBezTo>
                      <a:pt x="252" y="201"/>
                      <a:pt x="252" y="201"/>
                      <a:pt x="252" y="201"/>
                    </a:cubicBezTo>
                    <a:cubicBezTo>
                      <a:pt x="251" y="203"/>
                      <a:pt x="251" y="203"/>
                      <a:pt x="251" y="203"/>
                    </a:cubicBezTo>
                    <a:cubicBezTo>
                      <a:pt x="250" y="204"/>
                      <a:pt x="250" y="204"/>
                      <a:pt x="250" y="204"/>
                    </a:cubicBezTo>
                    <a:cubicBezTo>
                      <a:pt x="250" y="205"/>
                      <a:pt x="250" y="205"/>
                      <a:pt x="250" y="205"/>
                    </a:cubicBezTo>
                    <a:cubicBezTo>
                      <a:pt x="232" y="221"/>
                      <a:pt x="232" y="221"/>
                      <a:pt x="232" y="221"/>
                    </a:cubicBezTo>
                    <a:cubicBezTo>
                      <a:pt x="230" y="225"/>
                      <a:pt x="226" y="226"/>
                      <a:pt x="225" y="226"/>
                    </a:cubicBezTo>
                    <a:cubicBezTo>
                      <a:pt x="224" y="226"/>
                      <a:pt x="224" y="226"/>
                      <a:pt x="224" y="226"/>
                    </a:cubicBezTo>
                    <a:cubicBezTo>
                      <a:pt x="222" y="226"/>
                      <a:pt x="222" y="226"/>
                      <a:pt x="222" y="226"/>
                    </a:cubicBezTo>
                    <a:cubicBezTo>
                      <a:pt x="220" y="226"/>
                      <a:pt x="220" y="226"/>
                      <a:pt x="220" y="226"/>
                    </a:cubicBezTo>
                    <a:cubicBezTo>
                      <a:pt x="240" y="292"/>
                      <a:pt x="240" y="292"/>
                      <a:pt x="240" y="292"/>
                    </a:cubicBezTo>
                    <a:cubicBezTo>
                      <a:pt x="287" y="292"/>
                      <a:pt x="287" y="292"/>
                      <a:pt x="287" y="292"/>
                    </a:cubicBezTo>
                    <a:lnTo>
                      <a:pt x="255" y="184"/>
                    </a:lnTo>
                    <a:close/>
                    <a:moveTo>
                      <a:pt x="188" y="263"/>
                    </a:moveTo>
                    <a:cubicBezTo>
                      <a:pt x="193" y="269"/>
                      <a:pt x="193" y="269"/>
                      <a:pt x="193" y="269"/>
                    </a:cubicBezTo>
                    <a:cubicBezTo>
                      <a:pt x="194" y="270"/>
                      <a:pt x="194" y="270"/>
                      <a:pt x="194" y="270"/>
                    </a:cubicBezTo>
                    <a:cubicBezTo>
                      <a:pt x="194" y="272"/>
                      <a:pt x="194" y="272"/>
                      <a:pt x="194" y="272"/>
                    </a:cubicBezTo>
                    <a:cubicBezTo>
                      <a:pt x="195" y="275"/>
                      <a:pt x="195" y="275"/>
                      <a:pt x="195" y="275"/>
                    </a:cubicBezTo>
                    <a:cubicBezTo>
                      <a:pt x="195" y="277"/>
                      <a:pt x="195" y="277"/>
                      <a:pt x="195" y="277"/>
                    </a:cubicBezTo>
                    <a:cubicBezTo>
                      <a:pt x="196" y="279"/>
                      <a:pt x="196" y="279"/>
                      <a:pt x="196" y="279"/>
                    </a:cubicBezTo>
                    <a:cubicBezTo>
                      <a:pt x="195" y="281"/>
                      <a:pt x="195" y="281"/>
                      <a:pt x="195" y="281"/>
                    </a:cubicBezTo>
                    <a:cubicBezTo>
                      <a:pt x="191" y="292"/>
                      <a:pt x="191" y="292"/>
                      <a:pt x="191" y="292"/>
                    </a:cubicBezTo>
                    <a:cubicBezTo>
                      <a:pt x="225" y="292"/>
                      <a:pt x="225" y="292"/>
                      <a:pt x="225" y="292"/>
                    </a:cubicBezTo>
                    <a:cubicBezTo>
                      <a:pt x="208" y="233"/>
                      <a:pt x="208" y="233"/>
                      <a:pt x="208" y="233"/>
                    </a:cubicBezTo>
                    <a:lnTo>
                      <a:pt x="188" y="263"/>
                    </a:lnTo>
                    <a:close/>
                  </a:path>
                </a:pathLst>
              </a:custGeom>
              <a:grpFill/>
              <a:ln>
                <a:noFill/>
              </a:ln>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sp>
            <p:nvSpPr>
              <p:cNvPr id="29" name="Freeform 5"/>
              <p:cNvSpPr>
                <a:spLocks noChangeAspect="1" noEditPoints="1"/>
              </p:cNvSpPr>
              <p:nvPr/>
            </p:nvSpPr>
            <p:spPr bwMode="auto">
              <a:xfrm>
                <a:off x="9130727" y="1886719"/>
                <a:ext cx="633114" cy="664924"/>
              </a:xfrm>
              <a:custGeom>
                <a:avLst/>
                <a:gdLst>
                  <a:gd name="T0" fmla="*/ 81 w 258"/>
                  <a:gd name="T1" fmla="*/ 52 h 271"/>
                  <a:gd name="T2" fmla="*/ 131 w 258"/>
                  <a:gd name="T3" fmla="*/ 0 h 271"/>
                  <a:gd name="T4" fmla="*/ 132 w 258"/>
                  <a:gd name="T5" fmla="*/ 103 h 271"/>
                  <a:gd name="T6" fmla="*/ 96 w 258"/>
                  <a:gd name="T7" fmla="*/ 89 h 271"/>
                  <a:gd name="T8" fmla="*/ 217 w 258"/>
                  <a:gd name="T9" fmla="*/ 263 h 271"/>
                  <a:gd name="T10" fmla="*/ 118 w 258"/>
                  <a:gd name="T11" fmla="*/ 271 h 271"/>
                  <a:gd name="T12" fmla="*/ 110 w 258"/>
                  <a:gd name="T13" fmla="*/ 197 h 271"/>
                  <a:gd name="T14" fmla="*/ 209 w 258"/>
                  <a:gd name="T15" fmla="*/ 189 h 271"/>
                  <a:gd name="T16" fmla="*/ 203 w 258"/>
                  <a:gd name="T17" fmla="*/ 253 h 271"/>
                  <a:gd name="T18" fmla="*/ 124 w 258"/>
                  <a:gd name="T19" fmla="*/ 203 h 271"/>
                  <a:gd name="T20" fmla="*/ 203 w 258"/>
                  <a:gd name="T21" fmla="*/ 253 h 271"/>
                  <a:gd name="T22" fmla="*/ 164 w 258"/>
                  <a:gd name="T23" fmla="*/ 266 h 271"/>
                  <a:gd name="T24" fmla="*/ 160 w 258"/>
                  <a:gd name="T25" fmla="*/ 262 h 271"/>
                  <a:gd name="T26" fmla="*/ 164 w 258"/>
                  <a:gd name="T27" fmla="*/ 266 h 271"/>
                  <a:gd name="T28" fmla="*/ 164 w 258"/>
                  <a:gd name="T29" fmla="*/ 261 h 271"/>
                  <a:gd name="T30" fmla="*/ 160 w 258"/>
                  <a:gd name="T31" fmla="*/ 259 h 271"/>
                  <a:gd name="T32" fmla="*/ 164 w 258"/>
                  <a:gd name="T33" fmla="*/ 261 h 271"/>
                  <a:gd name="T34" fmla="*/ 170 w 258"/>
                  <a:gd name="T35" fmla="*/ 266 h 271"/>
                  <a:gd name="T36" fmla="*/ 164 w 258"/>
                  <a:gd name="T37" fmla="*/ 262 h 271"/>
                  <a:gd name="T38" fmla="*/ 170 w 258"/>
                  <a:gd name="T39" fmla="*/ 266 h 271"/>
                  <a:gd name="T40" fmla="*/ 170 w 258"/>
                  <a:gd name="T41" fmla="*/ 261 h 271"/>
                  <a:gd name="T42" fmla="*/ 164 w 258"/>
                  <a:gd name="T43" fmla="*/ 258 h 271"/>
                  <a:gd name="T44" fmla="*/ 170 w 258"/>
                  <a:gd name="T45" fmla="*/ 261 h 271"/>
                  <a:gd name="T46" fmla="*/ 62 w 258"/>
                  <a:gd name="T47" fmla="*/ 262 h 271"/>
                  <a:gd name="T48" fmla="*/ 75 w 258"/>
                  <a:gd name="T49" fmla="*/ 198 h 271"/>
                  <a:gd name="T50" fmla="*/ 43 w 258"/>
                  <a:gd name="T51" fmla="*/ 262 h 271"/>
                  <a:gd name="T52" fmla="*/ 0 w 258"/>
                  <a:gd name="T53" fmla="*/ 262 h 271"/>
                  <a:gd name="T54" fmla="*/ 88 w 258"/>
                  <a:gd name="T55" fmla="*/ 120 h 271"/>
                  <a:gd name="T56" fmla="*/ 168 w 258"/>
                  <a:gd name="T57" fmla="*/ 120 h 271"/>
                  <a:gd name="T58" fmla="*/ 229 w 258"/>
                  <a:gd name="T59" fmla="*/ 165 h 271"/>
                  <a:gd name="T60" fmla="*/ 223 w 258"/>
                  <a:gd name="T61" fmla="*/ 262 h 271"/>
                  <a:gd name="T62" fmla="*/ 209 w 258"/>
                  <a:gd name="T63" fmla="*/ 183 h 271"/>
                  <a:gd name="T64" fmla="*/ 104 w 258"/>
                  <a:gd name="T65" fmla="*/ 197 h 271"/>
                  <a:gd name="T66" fmla="*/ 223 w 258"/>
                  <a:gd name="T67" fmla="*/ 154 h 271"/>
                  <a:gd name="T68" fmla="*/ 223 w 258"/>
                  <a:gd name="T69" fmla="*/ 154 h 271"/>
                  <a:gd name="T70" fmla="*/ 33 w 258"/>
                  <a:gd name="T71" fmla="*/ 15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8" h="271">
                    <a:moveTo>
                      <a:pt x="96" y="89"/>
                    </a:moveTo>
                    <a:cubicBezTo>
                      <a:pt x="86" y="79"/>
                      <a:pt x="81" y="66"/>
                      <a:pt x="81" y="52"/>
                    </a:cubicBezTo>
                    <a:cubicBezTo>
                      <a:pt x="81" y="38"/>
                      <a:pt x="85" y="25"/>
                      <a:pt x="95" y="15"/>
                    </a:cubicBezTo>
                    <a:cubicBezTo>
                      <a:pt x="105" y="5"/>
                      <a:pt x="118" y="0"/>
                      <a:pt x="131" y="0"/>
                    </a:cubicBezTo>
                    <a:cubicBezTo>
                      <a:pt x="159" y="0"/>
                      <a:pt x="182" y="23"/>
                      <a:pt x="182" y="51"/>
                    </a:cubicBezTo>
                    <a:cubicBezTo>
                      <a:pt x="182" y="80"/>
                      <a:pt x="160" y="103"/>
                      <a:pt x="132" y="103"/>
                    </a:cubicBezTo>
                    <a:cubicBezTo>
                      <a:pt x="131" y="103"/>
                      <a:pt x="131" y="103"/>
                      <a:pt x="131" y="103"/>
                    </a:cubicBezTo>
                    <a:cubicBezTo>
                      <a:pt x="118" y="103"/>
                      <a:pt x="105" y="99"/>
                      <a:pt x="96" y="89"/>
                    </a:cubicBezTo>
                    <a:close/>
                    <a:moveTo>
                      <a:pt x="217" y="197"/>
                    </a:moveTo>
                    <a:cubicBezTo>
                      <a:pt x="217" y="263"/>
                      <a:pt x="217" y="263"/>
                      <a:pt x="217" y="263"/>
                    </a:cubicBezTo>
                    <a:cubicBezTo>
                      <a:pt x="217" y="267"/>
                      <a:pt x="213" y="271"/>
                      <a:pt x="209" y="271"/>
                    </a:cubicBezTo>
                    <a:cubicBezTo>
                      <a:pt x="118" y="271"/>
                      <a:pt x="118" y="271"/>
                      <a:pt x="118" y="271"/>
                    </a:cubicBezTo>
                    <a:cubicBezTo>
                      <a:pt x="114" y="271"/>
                      <a:pt x="110" y="267"/>
                      <a:pt x="110" y="263"/>
                    </a:cubicBezTo>
                    <a:cubicBezTo>
                      <a:pt x="110" y="197"/>
                      <a:pt x="110" y="197"/>
                      <a:pt x="110" y="197"/>
                    </a:cubicBezTo>
                    <a:cubicBezTo>
                      <a:pt x="110" y="193"/>
                      <a:pt x="113" y="189"/>
                      <a:pt x="118" y="189"/>
                    </a:cubicBezTo>
                    <a:cubicBezTo>
                      <a:pt x="209" y="189"/>
                      <a:pt x="209" y="189"/>
                      <a:pt x="209" y="189"/>
                    </a:cubicBezTo>
                    <a:cubicBezTo>
                      <a:pt x="214" y="189"/>
                      <a:pt x="217" y="193"/>
                      <a:pt x="217" y="197"/>
                    </a:cubicBezTo>
                    <a:close/>
                    <a:moveTo>
                      <a:pt x="203" y="253"/>
                    </a:moveTo>
                    <a:cubicBezTo>
                      <a:pt x="203" y="203"/>
                      <a:pt x="203" y="203"/>
                      <a:pt x="203" y="203"/>
                    </a:cubicBezTo>
                    <a:cubicBezTo>
                      <a:pt x="124" y="203"/>
                      <a:pt x="124" y="203"/>
                      <a:pt x="124" y="203"/>
                    </a:cubicBezTo>
                    <a:cubicBezTo>
                      <a:pt x="124" y="253"/>
                      <a:pt x="124" y="253"/>
                      <a:pt x="124" y="253"/>
                    </a:cubicBezTo>
                    <a:lnTo>
                      <a:pt x="203" y="253"/>
                    </a:lnTo>
                    <a:close/>
                    <a:moveTo>
                      <a:pt x="164" y="266"/>
                    </a:moveTo>
                    <a:cubicBezTo>
                      <a:pt x="164" y="266"/>
                      <a:pt x="164" y="266"/>
                      <a:pt x="164" y="266"/>
                    </a:cubicBezTo>
                    <a:cubicBezTo>
                      <a:pt x="164" y="262"/>
                      <a:pt x="164" y="262"/>
                      <a:pt x="164" y="262"/>
                    </a:cubicBezTo>
                    <a:cubicBezTo>
                      <a:pt x="164" y="262"/>
                      <a:pt x="164" y="262"/>
                      <a:pt x="160" y="262"/>
                    </a:cubicBezTo>
                    <a:cubicBezTo>
                      <a:pt x="160" y="262"/>
                      <a:pt x="160" y="262"/>
                      <a:pt x="160" y="265"/>
                    </a:cubicBezTo>
                    <a:cubicBezTo>
                      <a:pt x="160" y="265"/>
                      <a:pt x="160" y="265"/>
                      <a:pt x="164" y="266"/>
                    </a:cubicBezTo>
                    <a:close/>
                    <a:moveTo>
                      <a:pt x="164" y="261"/>
                    </a:moveTo>
                    <a:cubicBezTo>
                      <a:pt x="164" y="261"/>
                      <a:pt x="164" y="261"/>
                      <a:pt x="164" y="261"/>
                    </a:cubicBezTo>
                    <a:cubicBezTo>
                      <a:pt x="164" y="258"/>
                      <a:pt x="164" y="258"/>
                      <a:pt x="164" y="258"/>
                    </a:cubicBezTo>
                    <a:cubicBezTo>
                      <a:pt x="164" y="258"/>
                      <a:pt x="164" y="258"/>
                      <a:pt x="160" y="259"/>
                    </a:cubicBezTo>
                    <a:cubicBezTo>
                      <a:pt x="160" y="259"/>
                      <a:pt x="160" y="259"/>
                      <a:pt x="160" y="261"/>
                    </a:cubicBezTo>
                    <a:cubicBezTo>
                      <a:pt x="160" y="261"/>
                      <a:pt x="160" y="261"/>
                      <a:pt x="164" y="261"/>
                    </a:cubicBezTo>
                    <a:close/>
                    <a:moveTo>
                      <a:pt x="170" y="266"/>
                    </a:moveTo>
                    <a:cubicBezTo>
                      <a:pt x="170" y="266"/>
                      <a:pt x="170" y="266"/>
                      <a:pt x="170" y="266"/>
                    </a:cubicBezTo>
                    <a:cubicBezTo>
                      <a:pt x="170" y="262"/>
                      <a:pt x="170" y="262"/>
                      <a:pt x="170" y="262"/>
                    </a:cubicBezTo>
                    <a:cubicBezTo>
                      <a:pt x="170" y="262"/>
                      <a:pt x="170" y="262"/>
                      <a:pt x="164" y="262"/>
                    </a:cubicBezTo>
                    <a:cubicBezTo>
                      <a:pt x="164" y="262"/>
                      <a:pt x="164" y="262"/>
                      <a:pt x="164" y="266"/>
                    </a:cubicBezTo>
                    <a:cubicBezTo>
                      <a:pt x="164" y="266"/>
                      <a:pt x="164" y="266"/>
                      <a:pt x="170" y="266"/>
                    </a:cubicBezTo>
                    <a:close/>
                    <a:moveTo>
                      <a:pt x="170" y="261"/>
                    </a:moveTo>
                    <a:cubicBezTo>
                      <a:pt x="170" y="261"/>
                      <a:pt x="170" y="261"/>
                      <a:pt x="170" y="261"/>
                    </a:cubicBezTo>
                    <a:cubicBezTo>
                      <a:pt x="170" y="257"/>
                      <a:pt x="170" y="257"/>
                      <a:pt x="170" y="257"/>
                    </a:cubicBezTo>
                    <a:cubicBezTo>
                      <a:pt x="170" y="257"/>
                      <a:pt x="170" y="257"/>
                      <a:pt x="164" y="258"/>
                    </a:cubicBezTo>
                    <a:cubicBezTo>
                      <a:pt x="164" y="258"/>
                      <a:pt x="164" y="258"/>
                      <a:pt x="164" y="261"/>
                    </a:cubicBezTo>
                    <a:cubicBezTo>
                      <a:pt x="164" y="261"/>
                      <a:pt x="164" y="261"/>
                      <a:pt x="170" y="261"/>
                    </a:cubicBezTo>
                    <a:close/>
                    <a:moveTo>
                      <a:pt x="104" y="262"/>
                    </a:moveTo>
                    <a:cubicBezTo>
                      <a:pt x="62" y="262"/>
                      <a:pt x="62" y="262"/>
                      <a:pt x="62" y="262"/>
                    </a:cubicBezTo>
                    <a:cubicBezTo>
                      <a:pt x="57" y="262"/>
                      <a:pt x="57" y="262"/>
                      <a:pt x="57" y="262"/>
                    </a:cubicBezTo>
                    <a:cubicBezTo>
                      <a:pt x="57" y="262"/>
                      <a:pt x="57" y="262"/>
                      <a:pt x="75" y="198"/>
                    </a:cubicBezTo>
                    <a:cubicBezTo>
                      <a:pt x="75" y="198"/>
                      <a:pt x="75" y="198"/>
                      <a:pt x="62" y="198"/>
                    </a:cubicBezTo>
                    <a:cubicBezTo>
                      <a:pt x="62" y="198"/>
                      <a:pt x="62" y="198"/>
                      <a:pt x="43" y="262"/>
                    </a:cubicBezTo>
                    <a:cubicBezTo>
                      <a:pt x="43" y="262"/>
                      <a:pt x="43" y="262"/>
                      <a:pt x="42" y="262"/>
                    </a:cubicBezTo>
                    <a:cubicBezTo>
                      <a:pt x="40" y="262"/>
                      <a:pt x="31" y="262"/>
                      <a:pt x="0" y="262"/>
                    </a:cubicBezTo>
                    <a:cubicBezTo>
                      <a:pt x="29" y="165"/>
                      <a:pt x="29" y="165"/>
                      <a:pt x="29" y="165"/>
                    </a:cubicBezTo>
                    <a:cubicBezTo>
                      <a:pt x="34" y="150"/>
                      <a:pt x="54" y="121"/>
                      <a:pt x="88" y="120"/>
                    </a:cubicBezTo>
                    <a:cubicBezTo>
                      <a:pt x="89" y="120"/>
                      <a:pt x="89" y="120"/>
                      <a:pt x="90" y="120"/>
                    </a:cubicBezTo>
                    <a:cubicBezTo>
                      <a:pt x="90" y="120"/>
                      <a:pt x="165" y="120"/>
                      <a:pt x="168" y="120"/>
                    </a:cubicBezTo>
                    <a:cubicBezTo>
                      <a:pt x="169" y="120"/>
                      <a:pt x="169" y="120"/>
                      <a:pt x="170" y="120"/>
                    </a:cubicBezTo>
                    <a:cubicBezTo>
                      <a:pt x="204" y="121"/>
                      <a:pt x="224" y="150"/>
                      <a:pt x="229" y="165"/>
                    </a:cubicBezTo>
                    <a:cubicBezTo>
                      <a:pt x="258" y="262"/>
                      <a:pt x="258" y="262"/>
                      <a:pt x="258" y="262"/>
                    </a:cubicBezTo>
                    <a:cubicBezTo>
                      <a:pt x="258" y="262"/>
                      <a:pt x="258" y="262"/>
                      <a:pt x="223" y="262"/>
                    </a:cubicBezTo>
                    <a:cubicBezTo>
                      <a:pt x="223" y="197"/>
                      <a:pt x="223" y="197"/>
                      <a:pt x="223" y="197"/>
                    </a:cubicBezTo>
                    <a:cubicBezTo>
                      <a:pt x="223" y="190"/>
                      <a:pt x="217" y="183"/>
                      <a:pt x="209" y="183"/>
                    </a:cubicBezTo>
                    <a:cubicBezTo>
                      <a:pt x="118" y="183"/>
                      <a:pt x="118" y="183"/>
                      <a:pt x="118" y="183"/>
                    </a:cubicBezTo>
                    <a:cubicBezTo>
                      <a:pt x="110" y="183"/>
                      <a:pt x="104" y="190"/>
                      <a:pt x="104" y="197"/>
                    </a:cubicBezTo>
                    <a:lnTo>
                      <a:pt x="104" y="262"/>
                    </a:lnTo>
                    <a:close/>
                    <a:moveTo>
                      <a:pt x="223" y="154"/>
                    </a:moveTo>
                    <a:cubicBezTo>
                      <a:pt x="224" y="155"/>
                      <a:pt x="224" y="156"/>
                      <a:pt x="225" y="157"/>
                    </a:cubicBezTo>
                    <a:cubicBezTo>
                      <a:pt x="224" y="156"/>
                      <a:pt x="224" y="155"/>
                      <a:pt x="223" y="154"/>
                    </a:cubicBezTo>
                    <a:close/>
                    <a:moveTo>
                      <a:pt x="35" y="154"/>
                    </a:moveTo>
                    <a:cubicBezTo>
                      <a:pt x="34" y="155"/>
                      <a:pt x="34" y="156"/>
                      <a:pt x="33" y="157"/>
                    </a:cubicBezTo>
                    <a:cubicBezTo>
                      <a:pt x="34" y="156"/>
                      <a:pt x="34" y="155"/>
                      <a:pt x="35"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a:solidFill>
                    <a:srgbClr val="505050"/>
                  </a:solidFill>
                </a:endParaRPr>
              </a:p>
            </p:txBody>
          </p:sp>
          <p:grpSp>
            <p:nvGrpSpPr>
              <p:cNvPr id="30" name="Group 4"/>
              <p:cNvGrpSpPr>
                <a:grpSpLocks/>
              </p:cNvGrpSpPr>
              <p:nvPr/>
            </p:nvGrpSpPr>
            <p:grpSpPr bwMode="auto">
              <a:xfrm>
                <a:off x="9890692" y="1712108"/>
                <a:ext cx="629033" cy="664924"/>
                <a:chOff x="3730" y="2047"/>
                <a:chExt cx="222" cy="226"/>
              </a:xfrm>
              <a:grpFill/>
            </p:grpSpPr>
            <p:sp>
              <p:nvSpPr>
                <p:cNvPr id="31" name="AutoShape 3"/>
                <p:cNvSpPr>
                  <a:spLocks noChangeAspect="1" noChangeArrowheads="1" noTextEdit="1"/>
                </p:cNvSpPr>
                <p:nvPr/>
              </p:nvSpPr>
              <p:spPr bwMode="auto">
                <a:xfrm>
                  <a:off x="3730" y="2047"/>
                  <a:ext cx="220" cy="2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a:solidFill>
                      <a:srgbClr val="505050"/>
                    </a:solidFill>
                  </a:endParaRPr>
                </a:p>
              </p:txBody>
            </p:sp>
            <p:sp>
              <p:nvSpPr>
                <p:cNvPr id="32" name="Oval 5"/>
                <p:cNvSpPr>
                  <a:spLocks noChangeArrowheads="1"/>
                </p:cNvSpPr>
                <p:nvPr/>
              </p:nvSpPr>
              <p:spPr bwMode="auto">
                <a:xfrm>
                  <a:off x="3798" y="2049"/>
                  <a:ext cx="88" cy="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a:solidFill>
                      <a:srgbClr val="505050"/>
                    </a:solidFill>
                  </a:endParaRPr>
                </a:p>
              </p:txBody>
            </p:sp>
            <p:sp>
              <p:nvSpPr>
                <p:cNvPr id="33" name="Freeform 6"/>
                <p:cNvSpPr>
                  <a:spLocks noEditPoints="1"/>
                </p:cNvSpPr>
                <p:nvPr/>
              </p:nvSpPr>
              <p:spPr bwMode="auto">
                <a:xfrm>
                  <a:off x="3835" y="2181"/>
                  <a:ext cx="58" cy="41"/>
                </a:xfrm>
                <a:custGeom>
                  <a:avLst/>
                  <a:gdLst>
                    <a:gd name="T0" fmla="*/ 12 w 24"/>
                    <a:gd name="T1" fmla="*/ 0 h 17"/>
                    <a:gd name="T2" fmla="*/ 0 w 24"/>
                    <a:gd name="T3" fmla="*/ 12 h 17"/>
                    <a:gd name="T4" fmla="*/ 0 w 24"/>
                    <a:gd name="T5" fmla="*/ 15 h 17"/>
                    <a:gd name="T6" fmla="*/ 7 w 24"/>
                    <a:gd name="T7" fmla="*/ 15 h 17"/>
                    <a:gd name="T8" fmla="*/ 12 w 24"/>
                    <a:gd name="T9" fmla="*/ 17 h 17"/>
                    <a:gd name="T10" fmla="*/ 17 w 24"/>
                    <a:gd name="T11" fmla="*/ 15 h 17"/>
                    <a:gd name="T12" fmla="*/ 21 w 24"/>
                    <a:gd name="T13" fmla="*/ 15 h 17"/>
                    <a:gd name="T14" fmla="*/ 21 w 24"/>
                    <a:gd name="T15" fmla="*/ 14 h 17"/>
                    <a:gd name="T16" fmla="*/ 24 w 24"/>
                    <a:gd name="T17" fmla="*/ 14 h 17"/>
                    <a:gd name="T18" fmla="*/ 24 w 24"/>
                    <a:gd name="T19" fmla="*/ 12 h 17"/>
                    <a:gd name="T20" fmla="*/ 12 w 24"/>
                    <a:gd name="T21" fmla="*/ 0 h 17"/>
                    <a:gd name="T22" fmla="*/ 5 w 24"/>
                    <a:gd name="T23" fmla="*/ 12 h 17"/>
                    <a:gd name="T24" fmla="*/ 3 w 24"/>
                    <a:gd name="T25" fmla="*/ 12 h 17"/>
                    <a:gd name="T26" fmla="*/ 2 w 24"/>
                    <a:gd name="T27" fmla="*/ 12 h 17"/>
                    <a:gd name="T28" fmla="*/ 3 w 24"/>
                    <a:gd name="T29" fmla="*/ 11 h 17"/>
                    <a:gd name="T30" fmla="*/ 5 w 24"/>
                    <a:gd name="T31" fmla="*/ 11 h 17"/>
                    <a:gd name="T32" fmla="*/ 5 w 24"/>
                    <a:gd name="T33" fmla="*/ 12 h 17"/>
                    <a:gd name="T34" fmla="*/ 5 w 24"/>
                    <a:gd name="T35" fmla="*/ 12 h 17"/>
                    <a:gd name="T36" fmla="*/ 7 w 24"/>
                    <a:gd name="T37" fmla="*/ 9 h 17"/>
                    <a:gd name="T38" fmla="*/ 6 w 24"/>
                    <a:gd name="T39" fmla="*/ 9 h 17"/>
                    <a:gd name="T40" fmla="*/ 6 w 24"/>
                    <a:gd name="T41" fmla="*/ 9 h 17"/>
                    <a:gd name="T42" fmla="*/ 4 w 24"/>
                    <a:gd name="T43" fmla="*/ 8 h 17"/>
                    <a:gd name="T44" fmla="*/ 4 w 24"/>
                    <a:gd name="T45" fmla="*/ 7 h 17"/>
                    <a:gd name="T46" fmla="*/ 5 w 24"/>
                    <a:gd name="T47" fmla="*/ 7 h 17"/>
                    <a:gd name="T48" fmla="*/ 6 w 24"/>
                    <a:gd name="T49" fmla="*/ 8 h 17"/>
                    <a:gd name="T50" fmla="*/ 7 w 24"/>
                    <a:gd name="T51" fmla="*/ 9 h 17"/>
                    <a:gd name="T52" fmla="*/ 12 w 24"/>
                    <a:gd name="T53" fmla="*/ 4 h 17"/>
                    <a:gd name="T54" fmla="*/ 12 w 24"/>
                    <a:gd name="T55" fmla="*/ 3 h 17"/>
                    <a:gd name="T56" fmla="*/ 13 w 24"/>
                    <a:gd name="T57" fmla="*/ 4 h 17"/>
                    <a:gd name="T58" fmla="*/ 13 w 24"/>
                    <a:gd name="T59" fmla="*/ 5 h 17"/>
                    <a:gd name="T60" fmla="*/ 12 w 24"/>
                    <a:gd name="T61" fmla="*/ 6 h 17"/>
                    <a:gd name="T62" fmla="*/ 12 w 24"/>
                    <a:gd name="T63" fmla="*/ 5 h 17"/>
                    <a:gd name="T64" fmla="*/ 12 w 24"/>
                    <a:gd name="T65" fmla="*/ 4 h 17"/>
                    <a:gd name="T66" fmla="*/ 13 w 24"/>
                    <a:gd name="T67" fmla="*/ 14 h 17"/>
                    <a:gd name="T68" fmla="*/ 10 w 24"/>
                    <a:gd name="T69" fmla="*/ 13 h 17"/>
                    <a:gd name="T70" fmla="*/ 7 w 24"/>
                    <a:gd name="T71" fmla="*/ 4 h 17"/>
                    <a:gd name="T72" fmla="*/ 14 w 24"/>
                    <a:gd name="T73" fmla="*/ 11 h 17"/>
                    <a:gd name="T74" fmla="*/ 13 w 24"/>
                    <a:gd name="T75" fmla="*/ 14 h 17"/>
                    <a:gd name="T76" fmla="*/ 17 w 24"/>
                    <a:gd name="T77" fmla="*/ 5 h 17"/>
                    <a:gd name="T78" fmla="*/ 16 w 24"/>
                    <a:gd name="T79" fmla="*/ 6 h 17"/>
                    <a:gd name="T80" fmla="*/ 15 w 24"/>
                    <a:gd name="T81" fmla="*/ 7 h 17"/>
                    <a:gd name="T82" fmla="*/ 15 w 24"/>
                    <a:gd name="T83" fmla="*/ 7 h 17"/>
                    <a:gd name="T84" fmla="*/ 15 w 24"/>
                    <a:gd name="T85" fmla="*/ 6 h 17"/>
                    <a:gd name="T86" fmla="*/ 16 w 24"/>
                    <a:gd name="T87" fmla="*/ 4 h 17"/>
                    <a:gd name="T88" fmla="*/ 17 w 24"/>
                    <a:gd name="T89" fmla="*/ 4 h 17"/>
                    <a:gd name="T90" fmla="*/ 17 w 24"/>
                    <a:gd name="T91" fmla="*/ 5 h 17"/>
                    <a:gd name="T92" fmla="*/ 18 w 24"/>
                    <a:gd name="T93" fmla="*/ 9 h 17"/>
                    <a:gd name="T94" fmla="*/ 17 w 24"/>
                    <a:gd name="T95" fmla="*/ 9 h 17"/>
                    <a:gd name="T96" fmla="*/ 18 w 24"/>
                    <a:gd name="T97" fmla="*/ 8 h 17"/>
                    <a:gd name="T98" fmla="*/ 19 w 24"/>
                    <a:gd name="T99" fmla="*/ 7 h 17"/>
                    <a:gd name="T100" fmla="*/ 20 w 24"/>
                    <a:gd name="T101" fmla="*/ 7 h 17"/>
                    <a:gd name="T102" fmla="*/ 20 w 24"/>
                    <a:gd name="T103" fmla="*/ 8 h 17"/>
                    <a:gd name="T104" fmla="*/ 18 w 24"/>
                    <a:gd name="T105" fmla="*/ 9 h 17"/>
                    <a:gd name="T106" fmla="*/ 18 w 24"/>
                    <a:gd name="T107" fmla="*/ 9 h 17"/>
                    <a:gd name="T108" fmla="*/ 22 w 24"/>
                    <a:gd name="T109" fmla="*/ 12 h 17"/>
                    <a:gd name="T110" fmla="*/ 21 w 24"/>
                    <a:gd name="T111" fmla="*/ 12 h 17"/>
                    <a:gd name="T112" fmla="*/ 19 w 24"/>
                    <a:gd name="T113" fmla="*/ 12 h 17"/>
                    <a:gd name="T114" fmla="*/ 19 w 24"/>
                    <a:gd name="T115" fmla="*/ 12 h 17"/>
                    <a:gd name="T116" fmla="*/ 19 w 24"/>
                    <a:gd name="T117" fmla="*/ 11 h 17"/>
                    <a:gd name="T118" fmla="*/ 21 w 24"/>
                    <a:gd name="T119" fmla="*/ 11 h 17"/>
                    <a:gd name="T120" fmla="*/ 22 w 24"/>
                    <a:gd name="T12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 h="17">
                      <a:moveTo>
                        <a:pt x="12" y="0"/>
                      </a:moveTo>
                      <a:cubicBezTo>
                        <a:pt x="6" y="0"/>
                        <a:pt x="0" y="6"/>
                        <a:pt x="0" y="12"/>
                      </a:cubicBezTo>
                      <a:cubicBezTo>
                        <a:pt x="0" y="13"/>
                        <a:pt x="0" y="14"/>
                        <a:pt x="0" y="15"/>
                      </a:cubicBezTo>
                      <a:cubicBezTo>
                        <a:pt x="0" y="15"/>
                        <a:pt x="0" y="15"/>
                        <a:pt x="7" y="15"/>
                      </a:cubicBezTo>
                      <a:cubicBezTo>
                        <a:pt x="8" y="16"/>
                        <a:pt x="10" y="17"/>
                        <a:pt x="12" y="17"/>
                      </a:cubicBezTo>
                      <a:cubicBezTo>
                        <a:pt x="14" y="17"/>
                        <a:pt x="16" y="16"/>
                        <a:pt x="17" y="15"/>
                      </a:cubicBezTo>
                      <a:cubicBezTo>
                        <a:pt x="17" y="15"/>
                        <a:pt x="17" y="15"/>
                        <a:pt x="21" y="15"/>
                      </a:cubicBezTo>
                      <a:cubicBezTo>
                        <a:pt x="21" y="14"/>
                        <a:pt x="21" y="14"/>
                        <a:pt x="21" y="14"/>
                      </a:cubicBezTo>
                      <a:cubicBezTo>
                        <a:pt x="22" y="14"/>
                        <a:pt x="23" y="14"/>
                        <a:pt x="24" y="14"/>
                      </a:cubicBezTo>
                      <a:cubicBezTo>
                        <a:pt x="24" y="14"/>
                        <a:pt x="24" y="13"/>
                        <a:pt x="24" y="12"/>
                      </a:cubicBezTo>
                      <a:cubicBezTo>
                        <a:pt x="24" y="6"/>
                        <a:pt x="19" y="0"/>
                        <a:pt x="12" y="0"/>
                      </a:cubicBezTo>
                      <a:close/>
                      <a:moveTo>
                        <a:pt x="5" y="12"/>
                      </a:moveTo>
                      <a:cubicBezTo>
                        <a:pt x="3" y="12"/>
                        <a:pt x="3" y="12"/>
                        <a:pt x="3" y="12"/>
                      </a:cubicBezTo>
                      <a:cubicBezTo>
                        <a:pt x="3" y="12"/>
                        <a:pt x="2" y="12"/>
                        <a:pt x="2" y="12"/>
                      </a:cubicBezTo>
                      <a:cubicBezTo>
                        <a:pt x="2" y="11"/>
                        <a:pt x="3" y="11"/>
                        <a:pt x="3" y="11"/>
                      </a:cubicBezTo>
                      <a:cubicBezTo>
                        <a:pt x="5" y="11"/>
                        <a:pt x="5" y="11"/>
                        <a:pt x="5" y="11"/>
                      </a:cubicBezTo>
                      <a:cubicBezTo>
                        <a:pt x="5" y="11"/>
                        <a:pt x="5" y="11"/>
                        <a:pt x="5" y="12"/>
                      </a:cubicBezTo>
                      <a:cubicBezTo>
                        <a:pt x="5" y="12"/>
                        <a:pt x="5" y="12"/>
                        <a:pt x="5" y="12"/>
                      </a:cubicBezTo>
                      <a:close/>
                      <a:moveTo>
                        <a:pt x="7" y="9"/>
                      </a:moveTo>
                      <a:cubicBezTo>
                        <a:pt x="7" y="9"/>
                        <a:pt x="6" y="9"/>
                        <a:pt x="6" y="9"/>
                      </a:cubicBezTo>
                      <a:cubicBezTo>
                        <a:pt x="6" y="9"/>
                        <a:pt x="6" y="9"/>
                        <a:pt x="6" y="9"/>
                      </a:cubicBezTo>
                      <a:cubicBezTo>
                        <a:pt x="4" y="8"/>
                        <a:pt x="4" y="8"/>
                        <a:pt x="4" y="8"/>
                      </a:cubicBezTo>
                      <a:cubicBezTo>
                        <a:pt x="4" y="8"/>
                        <a:pt x="4" y="8"/>
                        <a:pt x="4" y="7"/>
                      </a:cubicBezTo>
                      <a:cubicBezTo>
                        <a:pt x="4" y="7"/>
                        <a:pt x="5" y="7"/>
                        <a:pt x="5" y="7"/>
                      </a:cubicBezTo>
                      <a:cubicBezTo>
                        <a:pt x="6" y="8"/>
                        <a:pt x="6" y="8"/>
                        <a:pt x="6" y="8"/>
                      </a:cubicBezTo>
                      <a:cubicBezTo>
                        <a:pt x="7" y="8"/>
                        <a:pt x="7" y="9"/>
                        <a:pt x="7" y="9"/>
                      </a:cubicBezTo>
                      <a:close/>
                      <a:moveTo>
                        <a:pt x="12" y="4"/>
                      </a:moveTo>
                      <a:cubicBezTo>
                        <a:pt x="12" y="3"/>
                        <a:pt x="12" y="3"/>
                        <a:pt x="12" y="3"/>
                      </a:cubicBezTo>
                      <a:cubicBezTo>
                        <a:pt x="12" y="3"/>
                        <a:pt x="13" y="3"/>
                        <a:pt x="13" y="4"/>
                      </a:cubicBezTo>
                      <a:cubicBezTo>
                        <a:pt x="13" y="5"/>
                        <a:pt x="13" y="5"/>
                        <a:pt x="13" y="5"/>
                      </a:cubicBezTo>
                      <a:cubicBezTo>
                        <a:pt x="13" y="6"/>
                        <a:pt x="12" y="6"/>
                        <a:pt x="12" y="6"/>
                      </a:cubicBezTo>
                      <a:cubicBezTo>
                        <a:pt x="12" y="6"/>
                        <a:pt x="12" y="6"/>
                        <a:pt x="12" y="5"/>
                      </a:cubicBezTo>
                      <a:cubicBezTo>
                        <a:pt x="12" y="4"/>
                        <a:pt x="12" y="4"/>
                        <a:pt x="12" y="4"/>
                      </a:cubicBezTo>
                      <a:close/>
                      <a:moveTo>
                        <a:pt x="13" y="14"/>
                      </a:moveTo>
                      <a:cubicBezTo>
                        <a:pt x="12" y="15"/>
                        <a:pt x="11" y="14"/>
                        <a:pt x="10" y="13"/>
                      </a:cubicBezTo>
                      <a:cubicBezTo>
                        <a:pt x="9" y="12"/>
                        <a:pt x="7" y="4"/>
                        <a:pt x="7" y="4"/>
                      </a:cubicBezTo>
                      <a:cubicBezTo>
                        <a:pt x="7" y="4"/>
                        <a:pt x="13" y="10"/>
                        <a:pt x="14" y="11"/>
                      </a:cubicBezTo>
                      <a:cubicBezTo>
                        <a:pt x="14" y="12"/>
                        <a:pt x="14" y="14"/>
                        <a:pt x="13" y="14"/>
                      </a:cubicBezTo>
                      <a:close/>
                      <a:moveTo>
                        <a:pt x="17" y="5"/>
                      </a:moveTo>
                      <a:cubicBezTo>
                        <a:pt x="16" y="6"/>
                        <a:pt x="16" y="6"/>
                        <a:pt x="16" y="6"/>
                      </a:cubicBezTo>
                      <a:cubicBezTo>
                        <a:pt x="16" y="7"/>
                        <a:pt x="16" y="7"/>
                        <a:pt x="15" y="7"/>
                      </a:cubicBezTo>
                      <a:cubicBezTo>
                        <a:pt x="15" y="7"/>
                        <a:pt x="15" y="7"/>
                        <a:pt x="15" y="7"/>
                      </a:cubicBezTo>
                      <a:cubicBezTo>
                        <a:pt x="15" y="6"/>
                        <a:pt x="15" y="6"/>
                        <a:pt x="15" y="6"/>
                      </a:cubicBezTo>
                      <a:cubicBezTo>
                        <a:pt x="16" y="4"/>
                        <a:pt x="16" y="4"/>
                        <a:pt x="16" y="4"/>
                      </a:cubicBezTo>
                      <a:cubicBezTo>
                        <a:pt x="16" y="4"/>
                        <a:pt x="16" y="4"/>
                        <a:pt x="17" y="4"/>
                      </a:cubicBezTo>
                      <a:cubicBezTo>
                        <a:pt x="17" y="4"/>
                        <a:pt x="17" y="5"/>
                        <a:pt x="17" y="5"/>
                      </a:cubicBezTo>
                      <a:close/>
                      <a:moveTo>
                        <a:pt x="18" y="9"/>
                      </a:moveTo>
                      <a:cubicBezTo>
                        <a:pt x="18" y="9"/>
                        <a:pt x="18" y="9"/>
                        <a:pt x="17" y="9"/>
                      </a:cubicBezTo>
                      <a:cubicBezTo>
                        <a:pt x="17" y="8"/>
                        <a:pt x="17" y="8"/>
                        <a:pt x="18" y="8"/>
                      </a:cubicBezTo>
                      <a:cubicBezTo>
                        <a:pt x="19" y="7"/>
                        <a:pt x="19" y="7"/>
                        <a:pt x="19" y="7"/>
                      </a:cubicBezTo>
                      <a:cubicBezTo>
                        <a:pt x="19" y="7"/>
                        <a:pt x="20" y="7"/>
                        <a:pt x="20" y="7"/>
                      </a:cubicBezTo>
                      <a:cubicBezTo>
                        <a:pt x="20" y="7"/>
                        <a:pt x="20" y="8"/>
                        <a:pt x="20" y="8"/>
                      </a:cubicBezTo>
                      <a:cubicBezTo>
                        <a:pt x="18" y="9"/>
                        <a:pt x="18" y="9"/>
                        <a:pt x="18" y="9"/>
                      </a:cubicBezTo>
                      <a:cubicBezTo>
                        <a:pt x="18" y="9"/>
                        <a:pt x="18" y="9"/>
                        <a:pt x="18" y="9"/>
                      </a:cubicBezTo>
                      <a:close/>
                      <a:moveTo>
                        <a:pt x="22" y="12"/>
                      </a:moveTo>
                      <a:cubicBezTo>
                        <a:pt x="22" y="12"/>
                        <a:pt x="21" y="12"/>
                        <a:pt x="21" y="12"/>
                      </a:cubicBezTo>
                      <a:cubicBezTo>
                        <a:pt x="19" y="12"/>
                        <a:pt x="19" y="12"/>
                        <a:pt x="19" y="12"/>
                      </a:cubicBezTo>
                      <a:cubicBezTo>
                        <a:pt x="19" y="12"/>
                        <a:pt x="19" y="12"/>
                        <a:pt x="19" y="12"/>
                      </a:cubicBezTo>
                      <a:cubicBezTo>
                        <a:pt x="19" y="11"/>
                        <a:pt x="19" y="11"/>
                        <a:pt x="19" y="11"/>
                      </a:cubicBezTo>
                      <a:cubicBezTo>
                        <a:pt x="21" y="11"/>
                        <a:pt x="21" y="11"/>
                        <a:pt x="21" y="11"/>
                      </a:cubicBezTo>
                      <a:cubicBezTo>
                        <a:pt x="21" y="11"/>
                        <a:pt x="22" y="11"/>
                        <a:pt x="2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a:solidFill>
                      <a:srgbClr val="505050"/>
                    </a:solidFill>
                  </a:endParaRPr>
                </a:p>
              </p:txBody>
            </p:sp>
            <p:sp>
              <p:nvSpPr>
                <p:cNvPr id="34" name="Freeform 7"/>
                <p:cNvSpPr>
                  <a:spLocks/>
                </p:cNvSpPr>
                <p:nvPr/>
              </p:nvSpPr>
              <p:spPr bwMode="auto">
                <a:xfrm>
                  <a:off x="3730" y="2149"/>
                  <a:ext cx="222" cy="122"/>
                </a:xfrm>
                <a:custGeom>
                  <a:avLst/>
                  <a:gdLst>
                    <a:gd name="T0" fmla="*/ 76 w 91"/>
                    <a:gd name="T1" fmla="*/ 50 h 50"/>
                    <a:gd name="T2" fmla="*/ 91 w 91"/>
                    <a:gd name="T3" fmla="*/ 50 h 50"/>
                    <a:gd name="T4" fmla="*/ 81 w 91"/>
                    <a:gd name="T5" fmla="*/ 16 h 50"/>
                    <a:gd name="T6" fmla="*/ 60 w 91"/>
                    <a:gd name="T7" fmla="*/ 0 h 50"/>
                    <a:gd name="T8" fmla="*/ 32 w 91"/>
                    <a:gd name="T9" fmla="*/ 0 h 50"/>
                    <a:gd name="T10" fmla="*/ 10 w 91"/>
                    <a:gd name="T11" fmla="*/ 16 h 50"/>
                    <a:gd name="T12" fmla="*/ 0 w 91"/>
                    <a:gd name="T13" fmla="*/ 50 h 50"/>
                    <a:gd name="T14" fmla="*/ 15 w 91"/>
                    <a:gd name="T15" fmla="*/ 50 h 50"/>
                    <a:gd name="T16" fmla="*/ 22 w 91"/>
                    <a:gd name="T17" fmla="*/ 27 h 50"/>
                    <a:gd name="T18" fmla="*/ 27 w 91"/>
                    <a:gd name="T19" fmla="*/ 27 h 50"/>
                    <a:gd name="T20" fmla="*/ 20 w 91"/>
                    <a:gd name="T21" fmla="*/ 50 h 50"/>
                    <a:gd name="T22" fmla="*/ 72 w 91"/>
                    <a:gd name="T23" fmla="*/ 50 h 50"/>
                    <a:gd name="T24" fmla="*/ 68 w 91"/>
                    <a:gd name="T25" fmla="*/ 36 h 50"/>
                    <a:gd name="T26" fmla="*/ 56 w 91"/>
                    <a:gd name="T27" fmla="*/ 41 h 50"/>
                    <a:gd name="T28" fmla="*/ 40 w 91"/>
                    <a:gd name="T29" fmla="*/ 25 h 50"/>
                    <a:gd name="T30" fmla="*/ 56 w 91"/>
                    <a:gd name="T31" fmla="*/ 9 h 50"/>
                    <a:gd name="T32" fmla="*/ 72 w 91"/>
                    <a:gd name="T33" fmla="*/ 25 h 50"/>
                    <a:gd name="T34" fmla="*/ 71 w 91"/>
                    <a:gd name="T35" fmla="*/ 31 h 50"/>
                    <a:gd name="T36" fmla="*/ 76 w 91"/>
                    <a:gd name="T3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50">
                      <a:moveTo>
                        <a:pt x="76" y="50"/>
                      </a:moveTo>
                      <a:cubicBezTo>
                        <a:pt x="91" y="50"/>
                        <a:pt x="91" y="50"/>
                        <a:pt x="91" y="50"/>
                      </a:cubicBezTo>
                      <a:cubicBezTo>
                        <a:pt x="81" y="16"/>
                        <a:pt x="81" y="16"/>
                        <a:pt x="81" y="16"/>
                      </a:cubicBezTo>
                      <a:cubicBezTo>
                        <a:pt x="80" y="10"/>
                        <a:pt x="73" y="0"/>
                        <a:pt x="60" y="0"/>
                      </a:cubicBezTo>
                      <a:cubicBezTo>
                        <a:pt x="32" y="0"/>
                        <a:pt x="32" y="0"/>
                        <a:pt x="32" y="0"/>
                      </a:cubicBezTo>
                      <a:cubicBezTo>
                        <a:pt x="19" y="0"/>
                        <a:pt x="12" y="10"/>
                        <a:pt x="10" y="16"/>
                      </a:cubicBezTo>
                      <a:cubicBezTo>
                        <a:pt x="0" y="50"/>
                        <a:pt x="0" y="50"/>
                        <a:pt x="0" y="50"/>
                      </a:cubicBezTo>
                      <a:cubicBezTo>
                        <a:pt x="15" y="50"/>
                        <a:pt x="15" y="50"/>
                        <a:pt x="15" y="50"/>
                      </a:cubicBezTo>
                      <a:cubicBezTo>
                        <a:pt x="22" y="27"/>
                        <a:pt x="22" y="27"/>
                        <a:pt x="22" y="27"/>
                      </a:cubicBezTo>
                      <a:cubicBezTo>
                        <a:pt x="27" y="27"/>
                        <a:pt x="27" y="27"/>
                        <a:pt x="27" y="27"/>
                      </a:cubicBezTo>
                      <a:cubicBezTo>
                        <a:pt x="20" y="50"/>
                        <a:pt x="20" y="50"/>
                        <a:pt x="20" y="50"/>
                      </a:cubicBezTo>
                      <a:cubicBezTo>
                        <a:pt x="72" y="50"/>
                        <a:pt x="72" y="50"/>
                        <a:pt x="72" y="50"/>
                      </a:cubicBezTo>
                      <a:cubicBezTo>
                        <a:pt x="70" y="44"/>
                        <a:pt x="69" y="39"/>
                        <a:pt x="68" y="36"/>
                      </a:cubicBezTo>
                      <a:cubicBezTo>
                        <a:pt x="65" y="39"/>
                        <a:pt x="61" y="41"/>
                        <a:pt x="56" y="41"/>
                      </a:cubicBezTo>
                      <a:cubicBezTo>
                        <a:pt x="47" y="41"/>
                        <a:pt x="40" y="34"/>
                        <a:pt x="40" y="25"/>
                      </a:cubicBezTo>
                      <a:cubicBezTo>
                        <a:pt x="40" y="17"/>
                        <a:pt x="47" y="9"/>
                        <a:pt x="56" y="9"/>
                      </a:cubicBezTo>
                      <a:cubicBezTo>
                        <a:pt x="65" y="9"/>
                        <a:pt x="72" y="17"/>
                        <a:pt x="72" y="25"/>
                      </a:cubicBezTo>
                      <a:cubicBezTo>
                        <a:pt x="72" y="27"/>
                        <a:pt x="72" y="29"/>
                        <a:pt x="71" y="31"/>
                      </a:cubicBezTo>
                      <a:cubicBezTo>
                        <a:pt x="76" y="50"/>
                        <a:pt x="76" y="50"/>
                        <a:pt x="76"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a:solidFill>
                      <a:srgbClr val="505050"/>
                    </a:solidFill>
                  </a:endParaRPr>
                </a:p>
              </p:txBody>
            </p:sp>
          </p:grpSp>
        </p:grpSp>
        <p:sp>
          <p:nvSpPr>
            <p:cNvPr id="35" name="TextBox 34"/>
            <p:cNvSpPr txBox="1"/>
            <p:nvPr/>
          </p:nvSpPr>
          <p:spPr>
            <a:xfrm>
              <a:off x="9520328" y="2437059"/>
              <a:ext cx="2135353" cy="332399"/>
            </a:xfrm>
            <a:prstGeom prst="rect">
              <a:avLst/>
            </a:prstGeom>
            <a:noFill/>
          </p:spPr>
          <p:txBody>
            <a:bodyPr wrap="square" lIns="0" tIns="0" rIns="0" bIns="0" rtlCol="0">
              <a:spAutoFit/>
            </a:bodyPr>
            <a:lstStyle/>
            <a:p>
              <a:pPr algn="ctr" defTabSz="914192">
                <a:lnSpc>
                  <a:spcPct val="90000"/>
                </a:lnSpc>
                <a:spcAft>
                  <a:spcPts val="588"/>
                </a:spcAft>
              </a:pPr>
              <a:r>
                <a:rPr lang="en-US" sz="2400" spc="-100" dirty="0">
                  <a:ln w="3175">
                    <a:noFill/>
                  </a:ln>
                  <a:solidFill>
                    <a:srgbClr val="EDC30D"/>
                  </a:solidFill>
                  <a:cs typeface="Segoe UI Semibold" panose="020B0702040204020203" pitchFamily="34" charset="0"/>
                </a:rPr>
                <a:t>Everyone</a:t>
              </a:r>
            </a:p>
          </p:txBody>
        </p:sp>
      </p:grpSp>
      <p:grpSp>
        <p:nvGrpSpPr>
          <p:cNvPr id="36" name="Group 35"/>
          <p:cNvGrpSpPr/>
          <p:nvPr/>
        </p:nvGrpSpPr>
        <p:grpSpPr>
          <a:xfrm>
            <a:off x="9372283" y="3082344"/>
            <a:ext cx="2431443" cy="1124407"/>
            <a:chOff x="9372283" y="3104116"/>
            <a:chExt cx="2431443" cy="1124407"/>
          </a:xfrm>
          <a:solidFill>
            <a:srgbClr val="EDC30D"/>
          </a:solidFill>
        </p:grpSpPr>
        <p:sp>
          <p:nvSpPr>
            <p:cNvPr id="37" name="TextBox 15"/>
            <p:cNvSpPr txBox="1"/>
            <p:nvPr/>
          </p:nvSpPr>
          <p:spPr>
            <a:xfrm>
              <a:off x="9372283" y="3896124"/>
              <a:ext cx="2431443" cy="332399"/>
            </a:xfrm>
            <a:prstGeom prst="rect">
              <a:avLst/>
            </a:prstGeom>
            <a:noFill/>
          </p:spPr>
          <p:txBody>
            <a:bodyPr wrap="square" lIns="0" tIns="0" rIns="0" bIns="0" rtlCol="0">
              <a:spAutoFit/>
            </a:bodyPr>
            <a:lstStyle/>
            <a:p>
              <a:pPr algn="ctr" defTabSz="914192">
                <a:lnSpc>
                  <a:spcPct val="90000"/>
                </a:lnSpc>
                <a:spcAft>
                  <a:spcPts val="588"/>
                </a:spcAft>
              </a:pPr>
              <a:r>
                <a:rPr lang="en-US" sz="2400" spc="-100" dirty="0">
                  <a:ln w="3175">
                    <a:noFill/>
                  </a:ln>
                  <a:solidFill>
                    <a:srgbClr val="EDC30D"/>
                  </a:solidFill>
                  <a:cs typeface="Segoe UI Semibold" panose="020B0702040204020203" pitchFamily="34" charset="0"/>
                </a:rPr>
                <a:t>Analyst to end user</a:t>
              </a:r>
            </a:p>
          </p:txBody>
        </p:sp>
        <p:sp>
          <p:nvSpPr>
            <p:cNvPr id="38" name="Freeform 13"/>
            <p:cNvSpPr>
              <a:spLocks noChangeAspect="1" noEditPoints="1"/>
            </p:cNvSpPr>
            <p:nvPr/>
          </p:nvSpPr>
          <p:spPr bwMode="auto">
            <a:xfrm>
              <a:off x="10640907" y="3104116"/>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grpSp>
          <p:nvGrpSpPr>
            <p:cNvPr id="39" name="Group 4"/>
            <p:cNvGrpSpPr>
              <a:grpSpLocks/>
            </p:cNvGrpSpPr>
            <p:nvPr/>
          </p:nvGrpSpPr>
          <p:grpSpPr bwMode="auto">
            <a:xfrm>
              <a:off x="9890692" y="3156562"/>
              <a:ext cx="629033" cy="664924"/>
              <a:chOff x="3730" y="2047"/>
              <a:chExt cx="222" cy="226"/>
            </a:xfrm>
            <a:grpFill/>
          </p:grpSpPr>
          <p:sp>
            <p:nvSpPr>
              <p:cNvPr id="40" name="AutoShape 3"/>
              <p:cNvSpPr>
                <a:spLocks noChangeAspect="1" noChangeArrowheads="1" noTextEdit="1"/>
              </p:cNvSpPr>
              <p:nvPr/>
            </p:nvSpPr>
            <p:spPr bwMode="auto">
              <a:xfrm>
                <a:off x="3730" y="2047"/>
                <a:ext cx="220" cy="2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a:solidFill>
                    <a:srgbClr val="505050"/>
                  </a:solidFill>
                </a:endParaRPr>
              </a:p>
            </p:txBody>
          </p:sp>
          <p:sp>
            <p:nvSpPr>
              <p:cNvPr id="41" name="Oval 5"/>
              <p:cNvSpPr>
                <a:spLocks noChangeArrowheads="1"/>
              </p:cNvSpPr>
              <p:nvPr/>
            </p:nvSpPr>
            <p:spPr bwMode="auto">
              <a:xfrm>
                <a:off x="3798" y="2049"/>
                <a:ext cx="88" cy="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a:solidFill>
                    <a:srgbClr val="505050"/>
                  </a:solidFill>
                </a:endParaRPr>
              </a:p>
            </p:txBody>
          </p:sp>
          <p:sp>
            <p:nvSpPr>
              <p:cNvPr id="42" name="Freeform 6"/>
              <p:cNvSpPr>
                <a:spLocks noEditPoints="1"/>
              </p:cNvSpPr>
              <p:nvPr/>
            </p:nvSpPr>
            <p:spPr bwMode="auto">
              <a:xfrm>
                <a:off x="3835" y="2181"/>
                <a:ext cx="58" cy="41"/>
              </a:xfrm>
              <a:custGeom>
                <a:avLst/>
                <a:gdLst>
                  <a:gd name="T0" fmla="*/ 12 w 24"/>
                  <a:gd name="T1" fmla="*/ 0 h 17"/>
                  <a:gd name="T2" fmla="*/ 0 w 24"/>
                  <a:gd name="T3" fmla="*/ 12 h 17"/>
                  <a:gd name="T4" fmla="*/ 0 w 24"/>
                  <a:gd name="T5" fmla="*/ 15 h 17"/>
                  <a:gd name="T6" fmla="*/ 7 w 24"/>
                  <a:gd name="T7" fmla="*/ 15 h 17"/>
                  <a:gd name="T8" fmla="*/ 12 w 24"/>
                  <a:gd name="T9" fmla="*/ 17 h 17"/>
                  <a:gd name="T10" fmla="*/ 17 w 24"/>
                  <a:gd name="T11" fmla="*/ 15 h 17"/>
                  <a:gd name="T12" fmla="*/ 21 w 24"/>
                  <a:gd name="T13" fmla="*/ 15 h 17"/>
                  <a:gd name="T14" fmla="*/ 21 w 24"/>
                  <a:gd name="T15" fmla="*/ 14 h 17"/>
                  <a:gd name="T16" fmla="*/ 24 w 24"/>
                  <a:gd name="T17" fmla="*/ 14 h 17"/>
                  <a:gd name="T18" fmla="*/ 24 w 24"/>
                  <a:gd name="T19" fmla="*/ 12 h 17"/>
                  <a:gd name="T20" fmla="*/ 12 w 24"/>
                  <a:gd name="T21" fmla="*/ 0 h 17"/>
                  <a:gd name="T22" fmla="*/ 5 w 24"/>
                  <a:gd name="T23" fmla="*/ 12 h 17"/>
                  <a:gd name="T24" fmla="*/ 3 w 24"/>
                  <a:gd name="T25" fmla="*/ 12 h 17"/>
                  <a:gd name="T26" fmla="*/ 2 w 24"/>
                  <a:gd name="T27" fmla="*/ 12 h 17"/>
                  <a:gd name="T28" fmla="*/ 3 w 24"/>
                  <a:gd name="T29" fmla="*/ 11 h 17"/>
                  <a:gd name="T30" fmla="*/ 5 w 24"/>
                  <a:gd name="T31" fmla="*/ 11 h 17"/>
                  <a:gd name="T32" fmla="*/ 5 w 24"/>
                  <a:gd name="T33" fmla="*/ 12 h 17"/>
                  <a:gd name="T34" fmla="*/ 5 w 24"/>
                  <a:gd name="T35" fmla="*/ 12 h 17"/>
                  <a:gd name="T36" fmla="*/ 7 w 24"/>
                  <a:gd name="T37" fmla="*/ 9 h 17"/>
                  <a:gd name="T38" fmla="*/ 6 w 24"/>
                  <a:gd name="T39" fmla="*/ 9 h 17"/>
                  <a:gd name="T40" fmla="*/ 6 w 24"/>
                  <a:gd name="T41" fmla="*/ 9 h 17"/>
                  <a:gd name="T42" fmla="*/ 4 w 24"/>
                  <a:gd name="T43" fmla="*/ 8 h 17"/>
                  <a:gd name="T44" fmla="*/ 4 w 24"/>
                  <a:gd name="T45" fmla="*/ 7 h 17"/>
                  <a:gd name="T46" fmla="*/ 5 w 24"/>
                  <a:gd name="T47" fmla="*/ 7 h 17"/>
                  <a:gd name="T48" fmla="*/ 6 w 24"/>
                  <a:gd name="T49" fmla="*/ 8 h 17"/>
                  <a:gd name="T50" fmla="*/ 7 w 24"/>
                  <a:gd name="T51" fmla="*/ 9 h 17"/>
                  <a:gd name="T52" fmla="*/ 12 w 24"/>
                  <a:gd name="T53" fmla="*/ 4 h 17"/>
                  <a:gd name="T54" fmla="*/ 12 w 24"/>
                  <a:gd name="T55" fmla="*/ 3 h 17"/>
                  <a:gd name="T56" fmla="*/ 13 w 24"/>
                  <a:gd name="T57" fmla="*/ 4 h 17"/>
                  <a:gd name="T58" fmla="*/ 13 w 24"/>
                  <a:gd name="T59" fmla="*/ 5 h 17"/>
                  <a:gd name="T60" fmla="*/ 12 w 24"/>
                  <a:gd name="T61" fmla="*/ 6 h 17"/>
                  <a:gd name="T62" fmla="*/ 12 w 24"/>
                  <a:gd name="T63" fmla="*/ 5 h 17"/>
                  <a:gd name="T64" fmla="*/ 12 w 24"/>
                  <a:gd name="T65" fmla="*/ 4 h 17"/>
                  <a:gd name="T66" fmla="*/ 13 w 24"/>
                  <a:gd name="T67" fmla="*/ 14 h 17"/>
                  <a:gd name="T68" fmla="*/ 10 w 24"/>
                  <a:gd name="T69" fmla="*/ 13 h 17"/>
                  <a:gd name="T70" fmla="*/ 7 w 24"/>
                  <a:gd name="T71" fmla="*/ 4 h 17"/>
                  <a:gd name="T72" fmla="*/ 14 w 24"/>
                  <a:gd name="T73" fmla="*/ 11 h 17"/>
                  <a:gd name="T74" fmla="*/ 13 w 24"/>
                  <a:gd name="T75" fmla="*/ 14 h 17"/>
                  <a:gd name="T76" fmla="*/ 17 w 24"/>
                  <a:gd name="T77" fmla="*/ 5 h 17"/>
                  <a:gd name="T78" fmla="*/ 16 w 24"/>
                  <a:gd name="T79" fmla="*/ 6 h 17"/>
                  <a:gd name="T80" fmla="*/ 15 w 24"/>
                  <a:gd name="T81" fmla="*/ 7 h 17"/>
                  <a:gd name="T82" fmla="*/ 15 w 24"/>
                  <a:gd name="T83" fmla="*/ 7 h 17"/>
                  <a:gd name="T84" fmla="*/ 15 w 24"/>
                  <a:gd name="T85" fmla="*/ 6 h 17"/>
                  <a:gd name="T86" fmla="*/ 16 w 24"/>
                  <a:gd name="T87" fmla="*/ 4 h 17"/>
                  <a:gd name="T88" fmla="*/ 17 w 24"/>
                  <a:gd name="T89" fmla="*/ 4 h 17"/>
                  <a:gd name="T90" fmla="*/ 17 w 24"/>
                  <a:gd name="T91" fmla="*/ 5 h 17"/>
                  <a:gd name="T92" fmla="*/ 18 w 24"/>
                  <a:gd name="T93" fmla="*/ 9 h 17"/>
                  <a:gd name="T94" fmla="*/ 17 w 24"/>
                  <a:gd name="T95" fmla="*/ 9 h 17"/>
                  <a:gd name="T96" fmla="*/ 18 w 24"/>
                  <a:gd name="T97" fmla="*/ 8 h 17"/>
                  <a:gd name="T98" fmla="*/ 19 w 24"/>
                  <a:gd name="T99" fmla="*/ 7 h 17"/>
                  <a:gd name="T100" fmla="*/ 20 w 24"/>
                  <a:gd name="T101" fmla="*/ 7 h 17"/>
                  <a:gd name="T102" fmla="*/ 20 w 24"/>
                  <a:gd name="T103" fmla="*/ 8 h 17"/>
                  <a:gd name="T104" fmla="*/ 18 w 24"/>
                  <a:gd name="T105" fmla="*/ 9 h 17"/>
                  <a:gd name="T106" fmla="*/ 18 w 24"/>
                  <a:gd name="T107" fmla="*/ 9 h 17"/>
                  <a:gd name="T108" fmla="*/ 22 w 24"/>
                  <a:gd name="T109" fmla="*/ 12 h 17"/>
                  <a:gd name="T110" fmla="*/ 21 w 24"/>
                  <a:gd name="T111" fmla="*/ 12 h 17"/>
                  <a:gd name="T112" fmla="*/ 19 w 24"/>
                  <a:gd name="T113" fmla="*/ 12 h 17"/>
                  <a:gd name="T114" fmla="*/ 19 w 24"/>
                  <a:gd name="T115" fmla="*/ 12 h 17"/>
                  <a:gd name="T116" fmla="*/ 19 w 24"/>
                  <a:gd name="T117" fmla="*/ 11 h 17"/>
                  <a:gd name="T118" fmla="*/ 21 w 24"/>
                  <a:gd name="T119" fmla="*/ 11 h 17"/>
                  <a:gd name="T120" fmla="*/ 22 w 24"/>
                  <a:gd name="T12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 h="17">
                    <a:moveTo>
                      <a:pt x="12" y="0"/>
                    </a:moveTo>
                    <a:cubicBezTo>
                      <a:pt x="6" y="0"/>
                      <a:pt x="0" y="6"/>
                      <a:pt x="0" y="12"/>
                    </a:cubicBezTo>
                    <a:cubicBezTo>
                      <a:pt x="0" y="13"/>
                      <a:pt x="0" y="14"/>
                      <a:pt x="0" y="15"/>
                    </a:cubicBezTo>
                    <a:cubicBezTo>
                      <a:pt x="0" y="15"/>
                      <a:pt x="0" y="15"/>
                      <a:pt x="7" y="15"/>
                    </a:cubicBezTo>
                    <a:cubicBezTo>
                      <a:pt x="8" y="16"/>
                      <a:pt x="10" y="17"/>
                      <a:pt x="12" y="17"/>
                    </a:cubicBezTo>
                    <a:cubicBezTo>
                      <a:pt x="14" y="17"/>
                      <a:pt x="16" y="16"/>
                      <a:pt x="17" y="15"/>
                    </a:cubicBezTo>
                    <a:cubicBezTo>
                      <a:pt x="17" y="15"/>
                      <a:pt x="17" y="15"/>
                      <a:pt x="21" y="15"/>
                    </a:cubicBezTo>
                    <a:cubicBezTo>
                      <a:pt x="21" y="14"/>
                      <a:pt x="21" y="14"/>
                      <a:pt x="21" y="14"/>
                    </a:cubicBezTo>
                    <a:cubicBezTo>
                      <a:pt x="22" y="14"/>
                      <a:pt x="23" y="14"/>
                      <a:pt x="24" y="14"/>
                    </a:cubicBezTo>
                    <a:cubicBezTo>
                      <a:pt x="24" y="14"/>
                      <a:pt x="24" y="13"/>
                      <a:pt x="24" y="12"/>
                    </a:cubicBezTo>
                    <a:cubicBezTo>
                      <a:pt x="24" y="6"/>
                      <a:pt x="19" y="0"/>
                      <a:pt x="12" y="0"/>
                    </a:cubicBezTo>
                    <a:close/>
                    <a:moveTo>
                      <a:pt x="5" y="12"/>
                    </a:moveTo>
                    <a:cubicBezTo>
                      <a:pt x="3" y="12"/>
                      <a:pt x="3" y="12"/>
                      <a:pt x="3" y="12"/>
                    </a:cubicBezTo>
                    <a:cubicBezTo>
                      <a:pt x="3" y="12"/>
                      <a:pt x="2" y="12"/>
                      <a:pt x="2" y="12"/>
                    </a:cubicBezTo>
                    <a:cubicBezTo>
                      <a:pt x="2" y="11"/>
                      <a:pt x="3" y="11"/>
                      <a:pt x="3" y="11"/>
                    </a:cubicBezTo>
                    <a:cubicBezTo>
                      <a:pt x="5" y="11"/>
                      <a:pt x="5" y="11"/>
                      <a:pt x="5" y="11"/>
                    </a:cubicBezTo>
                    <a:cubicBezTo>
                      <a:pt x="5" y="11"/>
                      <a:pt x="5" y="11"/>
                      <a:pt x="5" y="12"/>
                    </a:cubicBezTo>
                    <a:cubicBezTo>
                      <a:pt x="5" y="12"/>
                      <a:pt x="5" y="12"/>
                      <a:pt x="5" y="12"/>
                    </a:cubicBezTo>
                    <a:close/>
                    <a:moveTo>
                      <a:pt x="7" y="9"/>
                    </a:moveTo>
                    <a:cubicBezTo>
                      <a:pt x="7" y="9"/>
                      <a:pt x="6" y="9"/>
                      <a:pt x="6" y="9"/>
                    </a:cubicBezTo>
                    <a:cubicBezTo>
                      <a:pt x="6" y="9"/>
                      <a:pt x="6" y="9"/>
                      <a:pt x="6" y="9"/>
                    </a:cubicBezTo>
                    <a:cubicBezTo>
                      <a:pt x="4" y="8"/>
                      <a:pt x="4" y="8"/>
                      <a:pt x="4" y="8"/>
                    </a:cubicBezTo>
                    <a:cubicBezTo>
                      <a:pt x="4" y="8"/>
                      <a:pt x="4" y="8"/>
                      <a:pt x="4" y="7"/>
                    </a:cubicBezTo>
                    <a:cubicBezTo>
                      <a:pt x="4" y="7"/>
                      <a:pt x="5" y="7"/>
                      <a:pt x="5" y="7"/>
                    </a:cubicBezTo>
                    <a:cubicBezTo>
                      <a:pt x="6" y="8"/>
                      <a:pt x="6" y="8"/>
                      <a:pt x="6" y="8"/>
                    </a:cubicBezTo>
                    <a:cubicBezTo>
                      <a:pt x="7" y="8"/>
                      <a:pt x="7" y="9"/>
                      <a:pt x="7" y="9"/>
                    </a:cubicBezTo>
                    <a:close/>
                    <a:moveTo>
                      <a:pt x="12" y="4"/>
                    </a:moveTo>
                    <a:cubicBezTo>
                      <a:pt x="12" y="3"/>
                      <a:pt x="12" y="3"/>
                      <a:pt x="12" y="3"/>
                    </a:cubicBezTo>
                    <a:cubicBezTo>
                      <a:pt x="12" y="3"/>
                      <a:pt x="13" y="3"/>
                      <a:pt x="13" y="4"/>
                    </a:cubicBezTo>
                    <a:cubicBezTo>
                      <a:pt x="13" y="5"/>
                      <a:pt x="13" y="5"/>
                      <a:pt x="13" y="5"/>
                    </a:cubicBezTo>
                    <a:cubicBezTo>
                      <a:pt x="13" y="6"/>
                      <a:pt x="12" y="6"/>
                      <a:pt x="12" y="6"/>
                    </a:cubicBezTo>
                    <a:cubicBezTo>
                      <a:pt x="12" y="6"/>
                      <a:pt x="12" y="6"/>
                      <a:pt x="12" y="5"/>
                    </a:cubicBezTo>
                    <a:cubicBezTo>
                      <a:pt x="12" y="4"/>
                      <a:pt x="12" y="4"/>
                      <a:pt x="12" y="4"/>
                    </a:cubicBezTo>
                    <a:close/>
                    <a:moveTo>
                      <a:pt x="13" y="14"/>
                    </a:moveTo>
                    <a:cubicBezTo>
                      <a:pt x="12" y="15"/>
                      <a:pt x="11" y="14"/>
                      <a:pt x="10" y="13"/>
                    </a:cubicBezTo>
                    <a:cubicBezTo>
                      <a:pt x="9" y="12"/>
                      <a:pt x="7" y="4"/>
                      <a:pt x="7" y="4"/>
                    </a:cubicBezTo>
                    <a:cubicBezTo>
                      <a:pt x="7" y="4"/>
                      <a:pt x="13" y="10"/>
                      <a:pt x="14" y="11"/>
                    </a:cubicBezTo>
                    <a:cubicBezTo>
                      <a:pt x="14" y="12"/>
                      <a:pt x="14" y="14"/>
                      <a:pt x="13" y="14"/>
                    </a:cubicBezTo>
                    <a:close/>
                    <a:moveTo>
                      <a:pt x="17" y="5"/>
                    </a:moveTo>
                    <a:cubicBezTo>
                      <a:pt x="16" y="6"/>
                      <a:pt x="16" y="6"/>
                      <a:pt x="16" y="6"/>
                    </a:cubicBezTo>
                    <a:cubicBezTo>
                      <a:pt x="16" y="7"/>
                      <a:pt x="16" y="7"/>
                      <a:pt x="15" y="7"/>
                    </a:cubicBezTo>
                    <a:cubicBezTo>
                      <a:pt x="15" y="7"/>
                      <a:pt x="15" y="7"/>
                      <a:pt x="15" y="7"/>
                    </a:cubicBezTo>
                    <a:cubicBezTo>
                      <a:pt x="15" y="6"/>
                      <a:pt x="15" y="6"/>
                      <a:pt x="15" y="6"/>
                    </a:cubicBezTo>
                    <a:cubicBezTo>
                      <a:pt x="16" y="4"/>
                      <a:pt x="16" y="4"/>
                      <a:pt x="16" y="4"/>
                    </a:cubicBezTo>
                    <a:cubicBezTo>
                      <a:pt x="16" y="4"/>
                      <a:pt x="16" y="4"/>
                      <a:pt x="17" y="4"/>
                    </a:cubicBezTo>
                    <a:cubicBezTo>
                      <a:pt x="17" y="4"/>
                      <a:pt x="17" y="5"/>
                      <a:pt x="17" y="5"/>
                    </a:cubicBezTo>
                    <a:close/>
                    <a:moveTo>
                      <a:pt x="18" y="9"/>
                    </a:moveTo>
                    <a:cubicBezTo>
                      <a:pt x="18" y="9"/>
                      <a:pt x="18" y="9"/>
                      <a:pt x="17" y="9"/>
                    </a:cubicBezTo>
                    <a:cubicBezTo>
                      <a:pt x="17" y="8"/>
                      <a:pt x="17" y="8"/>
                      <a:pt x="18" y="8"/>
                    </a:cubicBezTo>
                    <a:cubicBezTo>
                      <a:pt x="19" y="7"/>
                      <a:pt x="19" y="7"/>
                      <a:pt x="19" y="7"/>
                    </a:cubicBezTo>
                    <a:cubicBezTo>
                      <a:pt x="19" y="7"/>
                      <a:pt x="20" y="7"/>
                      <a:pt x="20" y="7"/>
                    </a:cubicBezTo>
                    <a:cubicBezTo>
                      <a:pt x="20" y="7"/>
                      <a:pt x="20" y="8"/>
                      <a:pt x="20" y="8"/>
                    </a:cubicBezTo>
                    <a:cubicBezTo>
                      <a:pt x="18" y="9"/>
                      <a:pt x="18" y="9"/>
                      <a:pt x="18" y="9"/>
                    </a:cubicBezTo>
                    <a:cubicBezTo>
                      <a:pt x="18" y="9"/>
                      <a:pt x="18" y="9"/>
                      <a:pt x="18" y="9"/>
                    </a:cubicBezTo>
                    <a:close/>
                    <a:moveTo>
                      <a:pt x="22" y="12"/>
                    </a:moveTo>
                    <a:cubicBezTo>
                      <a:pt x="22" y="12"/>
                      <a:pt x="21" y="12"/>
                      <a:pt x="21" y="12"/>
                    </a:cubicBezTo>
                    <a:cubicBezTo>
                      <a:pt x="19" y="12"/>
                      <a:pt x="19" y="12"/>
                      <a:pt x="19" y="12"/>
                    </a:cubicBezTo>
                    <a:cubicBezTo>
                      <a:pt x="19" y="12"/>
                      <a:pt x="19" y="12"/>
                      <a:pt x="19" y="12"/>
                    </a:cubicBezTo>
                    <a:cubicBezTo>
                      <a:pt x="19" y="11"/>
                      <a:pt x="19" y="11"/>
                      <a:pt x="19" y="11"/>
                    </a:cubicBezTo>
                    <a:cubicBezTo>
                      <a:pt x="21" y="11"/>
                      <a:pt x="21" y="11"/>
                      <a:pt x="21" y="11"/>
                    </a:cubicBezTo>
                    <a:cubicBezTo>
                      <a:pt x="21" y="11"/>
                      <a:pt x="22" y="11"/>
                      <a:pt x="2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a:solidFill>
                    <a:srgbClr val="505050"/>
                  </a:solidFill>
                </a:endParaRPr>
              </a:p>
            </p:txBody>
          </p:sp>
          <p:sp>
            <p:nvSpPr>
              <p:cNvPr id="43" name="Freeform 7"/>
              <p:cNvSpPr>
                <a:spLocks/>
              </p:cNvSpPr>
              <p:nvPr/>
            </p:nvSpPr>
            <p:spPr bwMode="auto">
              <a:xfrm>
                <a:off x="3730" y="2149"/>
                <a:ext cx="222" cy="122"/>
              </a:xfrm>
              <a:custGeom>
                <a:avLst/>
                <a:gdLst>
                  <a:gd name="T0" fmla="*/ 76 w 91"/>
                  <a:gd name="T1" fmla="*/ 50 h 50"/>
                  <a:gd name="T2" fmla="*/ 91 w 91"/>
                  <a:gd name="T3" fmla="*/ 50 h 50"/>
                  <a:gd name="T4" fmla="*/ 81 w 91"/>
                  <a:gd name="T5" fmla="*/ 16 h 50"/>
                  <a:gd name="T6" fmla="*/ 60 w 91"/>
                  <a:gd name="T7" fmla="*/ 0 h 50"/>
                  <a:gd name="T8" fmla="*/ 32 w 91"/>
                  <a:gd name="T9" fmla="*/ 0 h 50"/>
                  <a:gd name="T10" fmla="*/ 10 w 91"/>
                  <a:gd name="T11" fmla="*/ 16 h 50"/>
                  <a:gd name="T12" fmla="*/ 0 w 91"/>
                  <a:gd name="T13" fmla="*/ 50 h 50"/>
                  <a:gd name="T14" fmla="*/ 15 w 91"/>
                  <a:gd name="T15" fmla="*/ 50 h 50"/>
                  <a:gd name="T16" fmla="*/ 22 w 91"/>
                  <a:gd name="T17" fmla="*/ 27 h 50"/>
                  <a:gd name="T18" fmla="*/ 27 w 91"/>
                  <a:gd name="T19" fmla="*/ 27 h 50"/>
                  <a:gd name="T20" fmla="*/ 20 w 91"/>
                  <a:gd name="T21" fmla="*/ 50 h 50"/>
                  <a:gd name="T22" fmla="*/ 72 w 91"/>
                  <a:gd name="T23" fmla="*/ 50 h 50"/>
                  <a:gd name="T24" fmla="*/ 68 w 91"/>
                  <a:gd name="T25" fmla="*/ 36 h 50"/>
                  <a:gd name="T26" fmla="*/ 56 w 91"/>
                  <a:gd name="T27" fmla="*/ 41 h 50"/>
                  <a:gd name="T28" fmla="*/ 40 w 91"/>
                  <a:gd name="T29" fmla="*/ 25 h 50"/>
                  <a:gd name="T30" fmla="*/ 56 w 91"/>
                  <a:gd name="T31" fmla="*/ 9 h 50"/>
                  <a:gd name="T32" fmla="*/ 72 w 91"/>
                  <a:gd name="T33" fmla="*/ 25 h 50"/>
                  <a:gd name="T34" fmla="*/ 71 w 91"/>
                  <a:gd name="T35" fmla="*/ 31 h 50"/>
                  <a:gd name="T36" fmla="*/ 76 w 91"/>
                  <a:gd name="T3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50">
                    <a:moveTo>
                      <a:pt x="76" y="50"/>
                    </a:moveTo>
                    <a:cubicBezTo>
                      <a:pt x="91" y="50"/>
                      <a:pt x="91" y="50"/>
                      <a:pt x="91" y="50"/>
                    </a:cubicBezTo>
                    <a:cubicBezTo>
                      <a:pt x="81" y="16"/>
                      <a:pt x="81" y="16"/>
                      <a:pt x="81" y="16"/>
                    </a:cubicBezTo>
                    <a:cubicBezTo>
                      <a:pt x="80" y="10"/>
                      <a:pt x="73" y="0"/>
                      <a:pt x="60" y="0"/>
                    </a:cubicBezTo>
                    <a:cubicBezTo>
                      <a:pt x="32" y="0"/>
                      <a:pt x="32" y="0"/>
                      <a:pt x="32" y="0"/>
                    </a:cubicBezTo>
                    <a:cubicBezTo>
                      <a:pt x="19" y="0"/>
                      <a:pt x="12" y="10"/>
                      <a:pt x="10" y="16"/>
                    </a:cubicBezTo>
                    <a:cubicBezTo>
                      <a:pt x="0" y="50"/>
                      <a:pt x="0" y="50"/>
                      <a:pt x="0" y="50"/>
                    </a:cubicBezTo>
                    <a:cubicBezTo>
                      <a:pt x="15" y="50"/>
                      <a:pt x="15" y="50"/>
                      <a:pt x="15" y="50"/>
                    </a:cubicBezTo>
                    <a:cubicBezTo>
                      <a:pt x="22" y="27"/>
                      <a:pt x="22" y="27"/>
                      <a:pt x="22" y="27"/>
                    </a:cubicBezTo>
                    <a:cubicBezTo>
                      <a:pt x="27" y="27"/>
                      <a:pt x="27" y="27"/>
                      <a:pt x="27" y="27"/>
                    </a:cubicBezTo>
                    <a:cubicBezTo>
                      <a:pt x="20" y="50"/>
                      <a:pt x="20" y="50"/>
                      <a:pt x="20" y="50"/>
                    </a:cubicBezTo>
                    <a:cubicBezTo>
                      <a:pt x="72" y="50"/>
                      <a:pt x="72" y="50"/>
                      <a:pt x="72" y="50"/>
                    </a:cubicBezTo>
                    <a:cubicBezTo>
                      <a:pt x="70" y="44"/>
                      <a:pt x="69" y="39"/>
                      <a:pt x="68" y="36"/>
                    </a:cubicBezTo>
                    <a:cubicBezTo>
                      <a:pt x="65" y="39"/>
                      <a:pt x="61" y="41"/>
                      <a:pt x="56" y="41"/>
                    </a:cubicBezTo>
                    <a:cubicBezTo>
                      <a:pt x="47" y="41"/>
                      <a:pt x="40" y="34"/>
                      <a:pt x="40" y="25"/>
                    </a:cubicBezTo>
                    <a:cubicBezTo>
                      <a:pt x="40" y="17"/>
                      <a:pt x="47" y="9"/>
                      <a:pt x="56" y="9"/>
                    </a:cubicBezTo>
                    <a:cubicBezTo>
                      <a:pt x="65" y="9"/>
                      <a:pt x="72" y="17"/>
                      <a:pt x="72" y="25"/>
                    </a:cubicBezTo>
                    <a:cubicBezTo>
                      <a:pt x="72" y="27"/>
                      <a:pt x="72" y="29"/>
                      <a:pt x="71" y="31"/>
                    </a:cubicBezTo>
                    <a:cubicBezTo>
                      <a:pt x="76" y="50"/>
                      <a:pt x="76" y="50"/>
                      <a:pt x="76" y="50"/>
                    </a:cubicBezTo>
                    <a:close/>
                  </a:path>
                </a:pathLst>
              </a:custGeom>
              <a:solidFill>
                <a:srgbClr val="EDC3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a:solidFill>
                    <a:srgbClr val="505050"/>
                  </a:solidFill>
                </a:endParaRPr>
              </a:p>
            </p:txBody>
          </p:sp>
        </p:grpSp>
      </p:grpSp>
      <p:grpSp>
        <p:nvGrpSpPr>
          <p:cNvPr id="62" name="Group 61"/>
          <p:cNvGrpSpPr/>
          <p:nvPr/>
        </p:nvGrpSpPr>
        <p:grpSpPr>
          <a:xfrm>
            <a:off x="9440040" y="4883777"/>
            <a:ext cx="2167592" cy="1182392"/>
            <a:chOff x="9504208" y="4568667"/>
            <a:chExt cx="2167592" cy="1182392"/>
          </a:xfrm>
          <a:solidFill>
            <a:srgbClr val="EDC30D"/>
          </a:solidFill>
        </p:grpSpPr>
        <p:sp>
          <p:nvSpPr>
            <p:cNvPr id="63" name="TextBox 4"/>
            <p:cNvSpPr txBox="1"/>
            <p:nvPr/>
          </p:nvSpPr>
          <p:spPr>
            <a:xfrm>
              <a:off x="9504208" y="5418660"/>
              <a:ext cx="2167592" cy="332399"/>
            </a:xfrm>
            <a:prstGeom prst="rect">
              <a:avLst/>
            </a:prstGeom>
            <a:noFill/>
          </p:spPr>
          <p:txBody>
            <a:bodyPr wrap="square" lIns="0" tIns="0" rIns="0" bIns="0" rtlCol="0">
              <a:spAutoFit/>
            </a:bodyPr>
            <a:lstStyle/>
            <a:p>
              <a:pPr algn="ctr" defTabSz="914192">
                <a:lnSpc>
                  <a:spcPct val="90000"/>
                </a:lnSpc>
                <a:spcAft>
                  <a:spcPts val="588"/>
                </a:spcAft>
              </a:pPr>
              <a:r>
                <a:rPr lang="en-US" sz="2400" spc="-100" dirty="0">
                  <a:ln w="3175">
                    <a:noFill/>
                  </a:ln>
                  <a:solidFill>
                    <a:srgbClr val="EDC30D"/>
                  </a:solidFill>
                  <a:cs typeface="Segoe UI Semibold" panose="020B0702040204020203" pitchFamily="34" charset="0"/>
                </a:rPr>
                <a:t>IT to end user</a:t>
              </a:r>
            </a:p>
          </p:txBody>
        </p:sp>
        <p:sp>
          <p:nvSpPr>
            <p:cNvPr id="64" name="Freeform 13"/>
            <p:cNvSpPr>
              <a:spLocks noChangeAspect="1" noEditPoints="1"/>
            </p:cNvSpPr>
            <p:nvPr/>
          </p:nvSpPr>
          <p:spPr bwMode="auto">
            <a:xfrm>
              <a:off x="10640907" y="4568667"/>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sp>
          <p:nvSpPr>
            <p:cNvPr id="65" name="Freeform 25"/>
            <p:cNvSpPr>
              <a:spLocks noChangeAspect="1" noEditPoints="1"/>
            </p:cNvSpPr>
            <p:nvPr/>
          </p:nvSpPr>
          <p:spPr bwMode="auto">
            <a:xfrm>
              <a:off x="9890691" y="4646581"/>
              <a:ext cx="637477" cy="685800"/>
            </a:xfrm>
            <a:custGeom>
              <a:avLst/>
              <a:gdLst>
                <a:gd name="T0" fmla="*/ 106 w 287"/>
                <a:gd name="T1" fmla="*/ 17 h 309"/>
                <a:gd name="T2" fmla="*/ 147 w 287"/>
                <a:gd name="T3" fmla="*/ 115 h 309"/>
                <a:gd name="T4" fmla="*/ 107 w 287"/>
                <a:gd name="T5" fmla="*/ 99 h 309"/>
                <a:gd name="T6" fmla="*/ 195 w 287"/>
                <a:gd name="T7" fmla="*/ 238 h 309"/>
                <a:gd name="T8" fmla="*/ 207 w 287"/>
                <a:gd name="T9" fmla="*/ 218 h 309"/>
                <a:gd name="T10" fmla="*/ 226 w 287"/>
                <a:gd name="T11" fmla="*/ 216 h 309"/>
                <a:gd name="T12" fmla="*/ 243 w 287"/>
                <a:gd name="T13" fmla="*/ 180 h 309"/>
                <a:gd name="T14" fmla="*/ 241 w 287"/>
                <a:gd name="T15" fmla="*/ 177 h 309"/>
                <a:gd name="T16" fmla="*/ 229 w 287"/>
                <a:gd name="T17" fmla="*/ 191 h 309"/>
                <a:gd name="T18" fmla="*/ 217 w 287"/>
                <a:gd name="T19" fmla="*/ 203 h 309"/>
                <a:gd name="T20" fmla="*/ 208 w 287"/>
                <a:gd name="T21" fmla="*/ 200 h 309"/>
                <a:gd name="T22" fmla="*/ 198 w 287"/>
                <a:gd name="T23" fmla="*/ 191 h 309"/>
                <a:gd name="T24" fmla="*/ 204 w 287"/>
                <a:gd name="T25" fmla="*/ 175 h 309"/>
                <a:gd name="T26" fmla="*/ 217 w 287"/>
                <a:gd name="T27" fmla="*/ 172 h 309"/>
                <a:gd name="T28" fmla="*/ 211 w 287"/>
                <a:gd name="T29" fmla="*/ 157 h 309"/>
                <a:gd name="T30" fmla="*/ 191 w 287"/>
                <a:gd name="T31" fmla="*/ 166 h 309"/>
                <a:gd name="T32" fmla="*/ 189 w 287"/>
                <a:gd name="T33" fmla="*/ 203 h 309"/>
                <a:gd name="T34" fmla="*/ 159 w 287"/>
                <a:gd name="T35" fmla="*/ 250 h 309"/>
                <a:gd name="T36" fmla="*/ 144 w 287"/>
                <a:gd name="T37" fmla="*/ 250 h 309"/>
                <a:gd name="T38" fmla="*/ 128 w 287"/>
                <a:gd name="T39" fmla="*/ 288 h 309"/>
                <a:gd name="T40" fmla="*/ 140 w 287"/>
                <a:gd name="T41" fmla="*/ 287 h 309"/>
                <a:gd name="T42" fmla="*/ 142 w 287"/>
                <a:gd name="T43" fmla="*/ 272 h 309"/>
                <a:gd name="T44" fmla="*/ 163 w 287"/>
                <a:gd name="T45" fmla="*/ 264 h 309"/>
                <a:gd name="T46" fmla="*/ 171 w 287"/>
                <a:gd name="T47" fmla="*/ 279 h 309"/>
                <a:gd name="T48" fmla="*/ 164 w 287"/>
                <a:gd name="T49" fmla="*/ 292 h 309"/>
                <a:gd name="T50" fmla="*/ 154 w 287"/>
                <a:gd name="T51" fmla="*/ 297 h 309"/>
                <a:gd name="T52" fmla="*/ 158 w 287"/>
                <a:gd name="T53" fmla="*/ 309 h 309"/>
                <a:gd name="T54" fmla="*/ 183 w 287"/>
                <a:gd name="T55" fmla="*/ 292 h 309"/>
                <a:gd name="T56" fmla="*/ 187 w 287"/>
                <a:gd name="T57" fmla="*/ 274 h 309"/>
                <a:gd name="T58" fmla="*/ 189 w 287"/>
                <a:gd name="T59" fmla="*/ 134 h 309"/>
                <a:gd name="T60" fmla="*/ 122 w 287"/>
                <a:gd name="T61" fmla="*/ 134 h 309"/>
                <a:gd name="T62" fmla="*/ 109 w 287"/>
                <a:gd name="T63" fmla="*/ 134 h 309"/>
                <a:gd name="T64" fmla="*/ 0 w 287"/>
                <a:gd name="T65" fmla="*/ 292 h 309"/>
                <a:gd name="T66" fmla="*/ 83 w 287"/>
                <a:gd name="T67" fmla="*/ 221 h 309"/>
                <a:gd name="T68" fmla="*/ 119 w 287"/>
                <a:gd name="T69" fmla="*/ 290 h 309"/>
                <a:gd name="T70" fmla="*/ 121 w 287"/>
                <a:gd name="T71" fmla="*/ 261 h 309"/>
                <a:gd name="T72" fmla="*/ 145 w 287"/>
                <a:gd name="T73" fmla="*/ 241 h 309"/>
                <a:gd name="T74" fmla="*/ 181 w 287"/>
                <a:gd name="T75" fmla="*/ 205 h 309"/>
                <a:gd name="T76" fmla="*/ 176 w 287"/>
                <a:gd name="T77" fmla="*/ 194 h 309"/>
                <a:gd name="T78" fmla="*/ 175 w 287"/>
                <a:gd name="T79" fmla="*/ 187 h 309"/>
                <a:gd name="T80" fmla="*/ 207 w 287"/>
                <a:gd name="T81" fmla="*/ 150 h 309"/>
                <a:gd name="T82" fmla="*/ 211 w 287"/>
                <a:gd name="T83" fmla="*/ 149 h 309"/>
                <a:gd name="T84" fmla="*/ 222 w 287"/>
                <a:gd name="T85" fmla="*/ 156 h 309"/>
                <a:gd name="T86" fmla="*/ 225 w 287"/>
                <a:gd name="T87" fmla="*/ 173 h 309"/>
                <a:gd name="T88" fmla="*/ 241 w 287"/>
                <a:gd name="T89" fmla="*/ 169 h 309"/>
                <a:gd name="T90" fmla="*/ 251 w 287"/>
                <a:gd name="T91" fmla="*/ 178 h 309"/>
                <a:gd name="T92" fmla="*/ 254 w 287"/>
                <a:gd name="T93" fmla="*/ 199 h 309"/>
                <a:gd name="T94" fmla="*/ 250 w 287"/>
                <a:gd name="T95" fmla="*/ 204 h 309"/>
                <a:gd name="T96" fmla="*/ 225 w 287"/>
                <a:gd name="T97" fmla="*/ 226 h 309"/>
                <a:gd name="T98" fmla="*/ 220 w 287"/>
                <a:gd name="T99" fmla="*/ 226 h 309"/>
                <a:gd name="T100" fmla="*/ 255 w 287"/>
                <a:gd name="T101" fmla="*/ 184 h 309"/>
                <a:gd name="T102" fmla="*/ 194 w 287"/>
                <a:gd name="T103" fmla="*/ 270 h 309"/>
                <a:gd name="T104" fmla="*/ 195 w 287"/>
                <a:gd name="T105" fmla="*/ 277 h 309"/>
                <a:gd name="T106" fmla="*/ 191 w 287"/>
                <a:gd name="T107" fmla="*/ 292 h 309"/>
                <a:gd name="T108" fmla="*/ 188 w 287"/>
                <a:gd name="T109" fmla="*/ 26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7" h="309">
                  <a:moveTo>
                    <a:pt x="107" y="99"/>
                  </a:moveTo>
                  <a:cubicBezTo>
                    <a:pt x="96" y="88"/>
                    <a:pt x="90" y="74"/>
                    <a:pt x="90" y="58"/>
                  </a:cubicBezTo>
                  <a:cubicBezTo>
                    <a:pt x="90" y="43"/>
                    <a:pt x="95" y="28"/>
                    <a:pt x="106" y="17"/>
                  </a:cubicBezTo>
                  <a:cubicBezTo>
                    <a:pt x="117" y="6"/>
                    <a:pt x="131" y="0"/>
                    <a:pt x="146" y="0"/>
                  </a:cubicBezTo>
                  <a:cubicBezTo>
                    <a:pt x="177" y="0"/>
                    <a:pt x="202" y="26"/>
                    <a:pt x="202" y="57"/>
                  </a:cubicBezTo>
                  <a:cubicBezTo>
                    <a:pt x="203" y="89"/>
                    <a:pt x="178" y="115"/>
                    <a:pt x="147" y="115"/>
                  </a:cubicBezTo>
                  <a:cubicBezTo>
                    <a:pt x="147" y="115"/>
                    <a:pt x="147" y="115"/>
                    <a:pt x="147" y="115"/>
                  </a:cubicBezTo>
                  <a:cubicBezTo>
                    <a:pt x="146" y="115"/>
                    <a:pt x="146" y="115"/>
                    <a:pt x="146" y="115"/>
                  </a:cubicBezTo>
                  <a:cubicBezTo>
                    <a:pt x="131" y="115"/>
                    <a:pt x="117" y="110"/>
                    <a:pt x="107" y="99"/>
                  </a:cubicBezTo>
                  <a:close/>
                  <a:moveTo>
                    <a:pt x="180" y="264"/>
                  </a:moveTo>
                  <a:cubicBezTo>
                    <a:pt x="180" y="264"/>
                    <a:pt x="179" y="262"/>
                    <a:pt x="180" y="260"/>
                  </a:cubicBezTo>
                  <a:cubicBezTo>
                    <a:pt x="186" y="251"/>
                    <a:pt x="191" y="244"/>
                    <a:pt x="195" y="238"/>
                  </a:cubicBezTo>
                  <a:cubicBezTo>
                    <a:pt x="205" y="221"/>
                    <a:pt x="207" y="219"/>
                    <a:pt x="207" y="219"/>
                  </a:cubicBezTo>
                  <a:cubicBezTo>
                    <a:pt x="207" y="218"/>
                    <a:pt x="207" y="218"/>
                    <a:pt x="207" y="218"/>
                  </a:cubicBezTo>
                  <a:cubicBezTo>
                    <a:pt x="207" y="218"/>
                    <a:pt x="207" y="218"/>
                    <a:pt x="207" y="218"/>
                  </a:cubicBezTo>
                  <a:cubicBezTo>
                    <a:pt x="209" y="217"/>
                    <a:pt x="210" y="216"/>
                    <a:pt x="210" y="216"/>
                  </a:cubicBezTo>
                  <a:cubicBezTo>
                    <a:pt x="224" y="218"/>
                    <a:pt x="224" y="218"/>
                    <a:pt x="224" y="218"/>
                  </a:cubicBezTo>
                  <a:cubicBezTo>
                    <a:pt x="224" y="218"/>
                    <a:pt x="225" y="218"/>
                    <a:pt x="226" y="216"/>
                  </a:cubicBezTo>
                  <a:cubicBezTo>
                    <a:pt x="244" y="199"/>
                    <a:pt x="244" y="199"/>
                    <a:pt x="244" y="199"/>
                  </a:cubicBezTo>
                  <a:cubicBezTo>
                    <a:pt x="245" y="197"/>
                    <a:pt x="245" y="197"/>
                    <a:pt x="245" y="197"/>
                  </a:cubicBezTo>
                  <a:cubicBezTo>
                    <a:pt x="243" y="180"/>
                    <a:pt x="243" y="180"/>
                    <a:pt x="243" y="180"/>
                  </a:cubicBezTo>
                  <a:cubicBezTo>
                    <a:pt x="243" y="178"/>
                    <a:pt x="243" y="178"/>
                    <a:pt x="243" y="178"/>
                  </a:cubicBezTo>
                  <a:cubicBezTo>
                    <a:pt x="243" y="178"/>
                    <a:pt x="242" y="177"/>
                    <a:pt x="241" y="177"/>
                  </a:cubicBezTo>
                  <a:cubicBezTo>
                    <a:pt x="241" y="177"/>
                    <a:pt x="241" y="177"/>
                    <a:pt x="241" y="177"/>
                  </a:cubicBezTo>
                  <a:cubicBezTo>
                    <a:pt x="230" y="179"/>
                    <a:pt x="230" y="179"/>
                    <a:pt x="230" y="179"/>
                  </a:cubicBezTo>
                  <a:cubicBezTo>
                    <a:pt x="228" y="179"/>
                    <a:pt x="229" y="181"/>
                    <a:pt x="229" y="183"/>
                  </a:cubicBezTo>
                  <a:cubicBezTo>
                    <a:pt x="229" y="191"/>
                    <a:pt x="229" y="191"/>
                    <a:pt x="229" y="191"/>
                  </a:cubicBezTo>
                  <a:cubicBezTo>
                    <a:pt x="229" y="192"/>
                    <a:pt x="228" y="194"/>
                    <a:pt x="228" y="194"/>
                  </a:cubicBezTo>
                  <a:cubicBezTo>
                    <a:pt x="220" y="203"/>
                    <a:pt x="220" y="203"/>
                    <a:pt x="220" y="203"/>
                  </a:cubicBezTo>
                  <a:cubicBezTo>
                    <a:pt x="220" y="203"/>
                    <a:pt x="219" y="203"/>
                    <a:pt x="217" y="203"/>
                  </a:cubicBezTo>
                  <a:cubicBezTo>
                    <a:pt x="212" y="203"/>
                    <a:pt x="212" y="203"/>
                    <a:pt x="212" y="203"/>
                  </a:cubicBezTo>
                  <a:cubicBezTo>
                    <a:pt x="212" y="203"/>
                    <a:pt x="212" y="203"/>
                    <a:pt x="211" y="203"/>
                  </a:cubicBezTo>
                  <a:cubicBezTo>
                    <a:pt x="210" y="203"/>
                    <a:pt x="209" y="202"/>
                    <a:pt x="208" y="200"/>
                  </a:cubicBezTo>
                  <a:cubicBezTo>
                    <a:pt x="205" y="199"/>
                    <a:pt x="205" y="199"/>
                    <a:pt x="205" y="199"/>
                  </a:cubicBezTo>
                  <a:cubicBezTo>
                    <a:pt x="203" y="198"/>
                    <a:pt x="203" y="197"/>
                    <a:pt x="201" y="195"/>
                  </a:cubicBezTo>
                  <a:cubicBezTo>
                    <a:pt x="198" y="191"/>
                    <a:pt x="198" y="191"/>
                    <a:pt x="198" y="191"/>
                  </a:cubicBezTo>
                  <a:cubicBezTo>
                    <a:pt x="198" y="191"/>
                    <a:pt x="198" y="189"/>
                    <a:pt x="199" y="188"/>
                  </a:cubicBezTo>
                  <a:cubicBezTo>
                    <a:pt x="202" y="179"/>
                    <a:pt x="202" y="179"/>
                    <a:pt x="202" y="179"/>
                  </a:cubicBezTo>
                  <a:cubicBezTo>
                    <a:pt x="202" y="177"/>
                    <a:pt x="203" y="175"/>
                    <a:pt x="204" y="175"/>
                  </a:cubicBezTo>
                  <a:cubicBezTo>
                    <a:pt x="214" y="173"/>
                    <a:pt x="214" y="173"/>
                    <a:pt x="214" y="173"/>
                  </a:cubicBezTo>
                  <a:cubicBezTo>
                    <a:pt x="215" y="172"/>
                    <a:pt x="215" y="172"/>
                    <a:pt x="215" y="172"/>
                  </a:cubicBezTo>
                  <a:cubicBezTo>
                    <a:pt x="215" y="172"/>
                    <a:pt x="215" y="172"/>
                    <a:pt x="217" y="172"/>
                  </a:cubicBezTo>
                  <a:cubicBezTo>
                    <a:pt x="217" y="172"/>
                    <a:pt x="216" y="171"/>
                    <a:pt x="216" y="169"/>
                  </a:cubicBezTo>
                  <a:cubicBezTo>
                    <a:pt x="214" y="158"/>
                    <a:pt x="214" y="158"/>
                    <a:pt x="214" y="158"/>
                  </a:cubicBezTo>
                  <a:cubicBezTo>
                    <a:pt x="214" y="158"/>
                    <a:pt x="212" y="157"/>
                    <a:pt x="211" y="157"/>
                  </a:cubicBezTo>
                  <a:cubicBezTo>
                    <a:pt x="211" y="157"/>
                    <a:pt x="210" y="157"/>
                    <a:pt x="210" y="157"/>
                  </a:cubicBezTo>
                  <a:cubicBezTo>
                    <a:pt x="194" y="164"/>
                    <a:pt x="194" y="164"/>
                    <a:pt x="194" y="164"/>
                  </a:cubicBezTo>
                  <a:cubicBezTo>
                    <a:pt x="192" y="164"/>
                    <a:pt x="191" y="165"/>
                    <a:pt x="191" y="166"/>
                  </a:cubicBezTo>
                  <a:cubicBezTo>
                    <a:pt x="183" y="189"/>
                    <a:pt x="183" y="189"/>
                    <a:pt x="183" y="189"/>
                  </a:cubicBezTo>
                  <a:cubicBezTo>
                    <a:pt x="183" y="189"/>
                    <a:pt x="183" y="191"/>
                    <a:pt x="184" y="193"/>
                  </a:cubicBezTo>
                  <a:cubicBezTo>
                    <a:pt x="189" y="203"/>
                    <a:pt x="189" y="203"/>
                    <a:pt x="189" y="203"/>
                  </a:cubicBezTo>
                  <a:cubicBezTo>
                    <a:pt x="191" y="204"/>
                    <a:pt x="190" y="206"/>
                    <a:pt x="190" y="206"/>
                  </a:cubicBezTo>
                  <a:cubicBezTo>
                    <a:pt x="162" y="250"/>
                    <a:pt x="162" y="250"/>
                    <a:pt x="162" y="250"/>
                  </a:cubicBezTo>
                  <a:cubicBezTo>
                    <a:pt x="162" y="250"/>
                    <a:pt x="160" y="250"/>
                    <a:pt x="159" y="250"/>
                  </a:cubicBezTo>
                  <a:cubicBezTo>
                    <a:pt x="147" y="250"/>
                    <a:pt x="147" y="250"/>
                    <a:pt x="147" y="250"/>
                  </a:cubicBezTo>
                  <a:cubicBezTo>
                    <a:pt x="146" y="249"/>
                    <a:pt x="145" y="249"/>
                    <a:pt x="145" y="249"/>
                  </a:cubicBezTo>
                  <a:cubicBezTo>
                    <a:pt x="144" y="249"/>
                    <a:pt x="144" y="249"/>
                    <a:pt x="144" y="250"/>
                  </a:cubicBezTo>
                  <a:cubicBezTo>
                    <a:pt x="126" y="267"/>
                    <a:pt x="126" y="267"/>
                    <a:pt x="126" y="267"/>
                  </a:cubicBezTo>
                  <a:cubicBezTo>
                    <a:pt x="125" y="268"/>
                    <a:pt x="125" y="269"/>
                    <a:pt x="125" y="271"/>
                  </a:cubicBezTo>
                  <a:cubicBezTo>
                    <a:pt x="128" y="288"/>
                    <a:pt x="128" y="288"/>
                    <a:pt x="128" y="288"/>
                  </a:cubicBezTo>
                  <a:cubicBezTo>
                    <a:pt x="126" y="289"/>
                    <a:pt x="127" y="290"/>
                    <a:pt x="129" y="290"/>
                  </a:cubicBezTo>
                  <a:cubicBezTo>
                    <a:pt x="129" y="290"/>
                    <a:pt x="129" y="290"/>
                    <a:pt x="129" y="290"/>
                  </a:cubicBezTo>
                  <a:cubicBezTo>
                    <a:pt x="140" y="287"/>
                    <a:pt x="140" y="287"/>
                    <a:pt x="140" y="287"/>
                  </a:cubicBezTo>
                  <a:cubicBezTo>
                    <a:pt x="142" y="287"/>
                    <a:pt x="142" y="285"/>
                    <a:pt x="142" y="285"/>
                  </a:cubicBezTo>
                  <a:cubicBezTo>
                    <a:pt x="141" y="275"/>
                    <a:pt x="141" y="275"/>
                    <a:pt x="141" y="275"/>
                  </a:cubicBezTo>
                  <a:cubicBezTo>
                    <a:pt x="141" y="274"/>
                    <a:pt x="140" y="272"/>
                    <a:pt x="142" y="272"/>
                  </a:cubicBezTo>
                  <a:cubicBezTo>
                    <a:pt x="149" y="266"/>
                    <a:pt x="149" y="266"/>
                    <a:pt x="149" y="266"/>
                  </a:cubicBezTo>
                  <a:cubicBezTo>
                    <a:pt x="150" y="264"/>
                    <a:pt x="152" y="263"/>
                    <a:pt x="153" y="263"/>
                  </a:cubicBezTo>
                  <a:cubicBezTo>
                    <a:pt x="163" y="264"/>
                    <a:pt x="163" y="264"/>
                    <a:pt x="163" y="264"/>
                  </a:cubicBezTo>
                  <a:cubicBezTo>
                    <a:pt x="164" y="266"/>
                    <a:pt x="165" y="265"/>
                    <a:pt x="165" y="267"/>
                  </a:cubicBezTo>
                  <a:cubicBezTo>
                    <a:pt x="171" y="276"/>
                    <a:pt x="171" y="276"/>
                    <a:pt x="171" y="276"/>
                  </a:cubicBezTo>
                  <a:cubicBezTo>
                    <a:pt x="173" y="277"/>
                    <a:pt x="171" y="279"/>
                    <a:pt x="171" y="279"/>
                  </a:cubicBezTo>
                  <a:cubicBezTo>
                    <a:pt x="169" y="289"/>
                    <a:pt x="169" y="289"/>
                    <a:pt x="169" y="289"/>
                  </a:cubicBezTo>
                  <a:cubicBezTo>
                    <a:pt x="167" y="289"/>
                    <a:pt x="167" y="291"/>
                    <a:pt x="166" y="291"/>
                  </a:cubicBezTo>
                  <a:cubicBezTo>
                    <a:pt x="165" y="292"/>
                    <a:pt x="165" y="292"/>
                    <a:pt x="164" y="292"/>
                  </a:cubicBezTo>
                  <a:cubicBezTo>
                    <a:pt x="157" y="295"/>
                    <a:pt x="157" y="295"/>
                    <a:pt x="157" y="295"/>
                  </a:cubicBezTo>
                  <a:cubicBezTo>
                    <a:pt x="155" y="295"/>
                    <a:pt x="154" y="296"/>
                    <a:pt x="154" y="296"/>
                  </a:cubicBezTo>
                  <a:cubicBezTo>
                    <a:pt x="154" y="296"/>
                    <a:pt x="154" y="296"/>
                    <a:pt x="154" y="297"/>
                  </a:cubicBezTo>
                  <a:cubicBezTo>
                    <a:pt x="156" y="308"/>
                    <a:pt x="156" y="308"/>
                    <a:pt x="156" y="308"/>
                  </a:cubicBezTo>
                  <a:cubicBezTo>
                    <a:pt x="157" y="309"/>
                    <a:pt x="157" y="309"/>
                    <a:pt x="158" y="309"/>
                  </a:cubicBezTo>
                  <a:cubicBezTo>
                    <a:pt x="158" y="309"/>
                    <a:pt x="158" y="309"/>
                    <a:pt x="158" y="309"/>
                  </a:cubicBezTo>
                  <a:cubicBezTo>
                    <a:pt x="177" y="304"/>
                    <a:pt x="177" y="304"/>
                    <a:pt x="177" y="304"/>
                  </a:cubicBezTo>
                  <a:cubicBezTo>
                    <a:pt x="177" y="304"/>
                    <a:pt x="178" y="302"/>
                    <a:pt x="180" y="302"/>
                  </a:cubicBezTo>
                  <a:cubicBezTo>
                    <a:pt x="181" y="298"/>
                    <a:pt x="182" y="295"/>
                    <a:pt x="183" y="292"/>
                  </a:cubicBezTo>
                  <a:cubicBezTo>
                    <a:pt x="187" y="280"/>
                    <a:pt x="188" y="279"/>
                    <a:pt x="188" y="278"/>
                  </a:cubicBezTo>
                  <a:cubicBezTo>
                    <a:pt x="188" y="278"/>
                    <a:pt x="188" y="278"/>
                    <a:pt x="188" y="278"/>
                  </a:cubicBezTo>
                  <a:cubicBezTo>
                    <a:pt x="187" y="277"/>
                    <a:pt x="187" y="275"/>
                    <a:pt x="187" y="274"/>
                  </a:cubicBezTo>
                  <a:cubicBezTo>
                    <a:pt x="180" y="264"/>
                    <a:pt x="180" y="264"/>
                    <a:pt x="180" y="264"/>
                  </a:cubicBezTo>
                  <a:close/>
                  <a:moveTo>
                    <a:pt x="255" y="184"/>
                  </a:moveTo>
                  <a:cubicBezTo>
                    <a:pt x="249" y="167"/>
                    <a:pt x="227" y="135"/>
                    <a:pt x="189" y="134"/>
                  </a:cubicBezTo>
                  <a:cubicBezTo>
                    <a:pt x="172" y="134"/>
                    <a:pt x="172" y="134"/>
                    <a:pt x="172" y="134"/>
                  </a:cubicBezTo>
                  <a:cubicBezTo>
                    <a:pt x="172" y="134"/>
                    <a:pt x="172" y="134"/>
                    <a:pt x="172" y="134"/>
                  </a:cubicBezTo>
                  <a:cubicBezTo>
                    <a:pt x="122" y="134"/>
                    <a:pt x="122" y="134"/>
                    <a:pt x="122" y="134"/>
                  </a:cubicBezTo>
                  <a:cubicBezTo>
                    <a:pt x="122" y="134"/>
                    <a:pt x="122" y="134"/>
                    <a:pt x="122" y="134"/>
                  </a:cubicBezTo>
                  <a:cubicBezTo>
                    <a:pt x="111" y="134"/>
                    <a:pt x="111" y="134"/>
                    <a:pt x="111" y="134"/>
                  </a:cubicBezTo>
                  <a:cubicBezTo>
                    <a:pt x="109" y="134"/>
                    <a:pt x="109" y="134"/>
                    <a:pt x="109" y="134"/>
                  </a:cubicBezTo>
                  <a:cubicBezTo>
                    <a:pt x="100" y="134"/>
                    <a:pt x="100" y="134"/>
                    <a:pt x="100" y="134"/>
                  </a:cubicBezTo>
                  <a:cubicBezTo>
                    <a:pt x="61" y="135"/>
                    <a:pt x="38" y="167"/>
                    <a:pt x="33" y="185"/>
                  </a:cubicBezTo>
                  <a:cubicBezTo>
                    <a:pt x="0" y="292"/>
                    <a:pt x="0" y="292"/>
                    <a:pt x="0" y="292"/>
                  </a:cubicBezTo>
                  <a:cubicBezTo>
                    <a:pt x="48" y="292"/>
                    <a:pt x="48" y="292"/>
                    <a:pt x="48" y="292"/>
                  </a:cubicBezTo>
                  <a:cubicBezTo>
                    <a:pt x="69" y="221"/>
                    <a:pt x="69" y="221"/>
                    <a:pt x="69" y="221"/>
                  </a:cubicBezTo>
                  <a:cubicBezTo>
                    <a:pt x="83" y="221"/>
                    <a:pt x="83" y="221"/>
                    <a:pt x="83" y="221"/>
                  </a:cubicBezTo>
                  <a:cubicBezTo>
                    <a:pt x="63" y="292"/>
                    <a:pt x="63" y="292"/>
                    <a:pt x="63" y="292"/>
                  </a:cubicBezTo>
                  <a:cubicBezTo>
                    <a:pt x="120" y="292"/>
                    <a:pt x="120" y="292"/>
                    <a:pt x="120" y="292"/>
                  </a:cubicBezTo>
                  <a:cubicBezTo>
                    <a:pt x="119" y="291"/>
                    <a:pt x="119" y="291"/>
                    <a:pt x="119" y="290"/>
                  </a:cubicBezTo>
                  <a:cubicBezTo>
                    <a:pt x="119" y="289"/>
                    <a:pt x="119" y="287"/>
                    <a:pt x="119" y="286"/>
                  </a:cubicBezTo>
                  <a:cubicBezTo>
                    <a:pt x="117" y="272"/>
                    <a:pt x="117" y="272"/>
                    <a:pt x="117" y="272"/>
                  </a:cubicBezTo>
                  <a:cubicBezTo>
                    <a:pt x="116" y="265"/>
                    <a:pt x="119" y="262"/>
                    <a:pt x="121" y="261"/>
                  </a:cubicBezTo>
                  <a:cubicBezTo>
                    <a:pt x="137" y="246"/>
                    <a:pt x="137" y="246"/>
                    <a:pt x="137" y="246"/>
                  </a:cubicBezTo>
                  <a:cubicBezTo>
                    <a:pt x="137" y="246"/>
                    <a:pt x="137" y="245"/>
                    <a:pt x="138" y="244"/>
                  </a:cubicBezTo>
                  <a:cubicBezTo>
                    <a:pt x="139" y="242"/>
                    <a:pt x="142" y="241"/>
                    <a:pt x="145" y="241"/>
                  </a:cubicBezTo>
                  <a:cubicBezTo>
                    <a:pt x="146" y="241"/>
                    <a:pt x="148" y="241"/>
                    <a:pt x="149" y="242"/>
                  </a:cubicBezTo>
                  <a:cubicBezTo>
                    <a:pt x="157" y="242"/>
                    <a:pt x="157" y="242"/>
                    <a:pt x="157" y="242"/>
                  </a:cubicBezTo>
                  <a:cubicBezTo>
                    <a:pt x="181" y="205"/>
                    <a:pt x="181" y="205"/>
                    <a:pt x="181" y="205"/>
                  </a:cubicBezTo>
                  <a:cubicBezTo>
                    <a:pt x="177" y="196"/>
                    <a:pt x="177" y="196"/>
                    <a:pt x="177" y="196"/>
                  </a:cubicBezTo>
                  <a:cubicBezTo>
                    <a:pt x="176" y="195"/>
                    <a:pt x="176" y="195"/>
                    <a:pt x="176" y="195"/>
                  </a:cubicBezTo>
                  <a:cubicBezTo>
                    <a:pt x="176" y="194"/>
                    <a:pt x="176" y="194"/>
                    <a:pt x="176" y="194"/>
                  </a:cubicBezTo>
                  <a:cubicBezTo>
                    <a:pt x="175" y="191"/>
                    <a:pt x="175" y="191"/>
                    <a:pt x="175" y="191"/>
                  </a:cubicBezTo>
                  <a:cubicBezTo>
                    <a:pt x="175" y="189"/>
                    <a:pt x="175" y="189"/>
                    <a:pt x="175" y="189"/>
                  </a:cubicBezTo>
                  <a:cubicBezTo>
                    <a:pt x="175" y="187"/>
                    <a:pt x="175" y="187"/>
                    <a:pt x="175" y="187"/>
                  </a:cubicBezTo>
                  <a:cubicBezTo>
                    <a:pt x="183" y="165"/>
                    <a:pt x="183" y="165"/>
                    <a:pt x="183" y="165"/>
                  </a:cubicBezTo>
                  <a:cubicBezTo>
                    <a:pt x="183" y="162"/>
                    <a:pt x="185" y="158"/>
                    <a:pt x="191" y="156"/>
                  </a:cubicBezTo>
                  <a:cubicBezTo>
                    <a:pt x="207" y="150"/>
                    <a:pt x="207" y="150"/>
                    <a:pt x="207" y="150"/>
                  </a:cubicBezTo>
                  <a:cubicBezTo>
                    <a:pt x="208" y="150"/>
                    <a:pt x="208" y="150"/>
                    <a:pt x="208" y="150"/>
                  </a:cubicBezTo>
                  <a:cubicBezTo>
                    <a:pt x="209" y="149"/>
                    <a:pt x="209" y="149"/>
                    <a:pt x="209" y="149"/>
                  </a:cubicBezTo>
                  <a:cubicBezTo>
                    <a:pt x="209" y="149"/>
                    <a:pt x="210" y="149"/>
                    <a:pt x="211" y="149"/>
                  </a:cubicBezTo>
                  <a:cubicBezTo>
                    <a:pt x="214" y="149"/>
                    <a:pt x="217" y="151"/>
                    <a:pt x="218" y="151"/>
                  </a:cubicBezTo>
                  <a:cubicBezTo>
                    <a:pt x="221" y="153"/>
                    <a:pt x="221" y="153"/>
                    <a:pt x="221" y="153"/>
                  </a:cubicBezTo>
                  <a:cubicBezTo>
                    <a:pt x="222" y="156"/>
                    <a:pt x="222" y="156"/>
                    <a:pt x="222" y="156"/>
                  </a:cubicBezTo>
                  <a:cubicBezTo>
                    <a:pt x="224" y="167"/>
                    <a:pt x="224" y="167"/>
                    <a:pt x="224" y="167"/>
                  </a:cubicBezTo>
                  <a:cubicBezTo>
                    <a:pt x="225" y="170"/>
                    <a:pt x="225" y="170"/>
                    <a:pt x="225" y="170"/>
                  </a:cubicBezTo>
                  <a:cubicBezTo>
                    <a:pt x="225" y="173"/>
                    <a:pt x="225" y="173"/>
                    <a:pt x="225" y="173"/>
                  </a:cubicBezTo>
                  <a:cubicBezTo>
                    <a:pt x="227" y="172"/>
                    <a:pt x="228" y="171"/>
                    <a:pt x="228" y="171"/>
                  </a:cubicBezTo>
                  <a:cubicBezTo>
                    <a:pt x="239" y="169"/>
                    <a:pt x="239" y="169"/>
                    <a:pt x="239" y="169"/>
                  </a:cubicBezTo>
                  <a:cubicBezTo>
                    <a:pt x="240" y="169"/>
                    <a:pt x="240" y="169"/>
                    <a:pt x="241" y="169"/>
                  </a:cubicBezTo>
                  <a:cubicBezTo>
                    <a:pt x="246" y="169"/>
                    <a:pt x="250" y="172"/>
                    <a:pt x="250" y="176"/>
                  </a:cubicBezTo>
                  <a:cubicBezTo>
                    <a:pt x="251" y="178"/>
                    <a:pt x="251" y="178"/>
                    <a:pt x="251" y="178"/>
                  </a:cubicBezTo>
                  <a:cubicBezTo>
                    <a:pt x="251" y="178"/>
                    <a:pt x="251" y="178"/>
                    <a:pt x="251" y="178"/>
                  </a:cubicBezTo>
                  <a:cubicBezTo>
                    <a:pt x="251" y="179"/>
                    <a:pt x="251" y="179"/>
                    <a:pt x="251" y="179"/>
                  </a:cubicBezTo>
                  <a:cubicBezTo>
                    <a:pt x="253" y="196"/>
                    <a:pt x="253" y="196"/>
                    <a:pt x="253" y="196"/>
                  </a:cubicBezTo>
                  <a:cubicBezTo>
                    <a:pt x="254" y="199"/>
                    <a:pt x="254" y="199"/>
                    <a:pt x="254" y="199"/>
                  </a:cubicBezTo>
                  <a:cubicBezTo>
                    <a:pt x="252" y="201"/>
                    <a:pt x="252" y="201"/>
                    <a:pt x="252" y="201"/>
                  </a:cubicBezTo>
                  <a:cubicBezTo>
                    <a:pt x="251" y="203"/>
                    <a:pt x="251" y="203"/>
                    <a:pt x="251" y="203"/>
                  </a:cubicBezTo>
                  <a:cubicBezTo>
                    <a:pt x="250" y="204"/>
                    <a:pt x="250" y="204"/>
                    <a:pt x="250" y="204"/>
                  </a:cubicBezTo>
                  <a:cubicBezTo>
                    <a:pt x="250" y="205"/>
                    <a:pt x="250" y="205"/>
                    <a:pt x="250" y="205"/>
                  </a:cubicBezTo>
                  <a:cubicBezTo>
                    <a:pt x="232" y="221"/>
                    <a:pt x="232" y="221"/>
                    <a:pt x="232" y="221"/>
                  </a:cubicBezTo>
                  <a:cubicBezTo>
                    <a:pt x="230" y="225"/>
                    <a:pt x="226" y="226"/>
                    <a:pt x="225" y="226"/>
                  </a:cubicBezTo>
                  <a:cubicBezTo>
                    <a:pt x="224" y="226"/>
                    <a:pt x="224" y="226"/>
                    <a:pt x="224" y="226"/>
                  </a:cubicBezTo>
                  <a:cubicBezTo>
                    <a:pt x="222" y="226"/>
                    <a:pt x="222" y="226"/>
                    <a:pt x="222" y="226"/>
                  </a:cubicBezTo>
                  <a:cubicBezTo>
                    <a:pt x="220" y="226"/>
                    <a:pt x="220" y="226"/>
                    <a:pt x="220" y="226"/>
                  </a:cubicBezTo>
                  <a:cubicBezTo>
                    <a:pt x="240" y="292"/>
                    <a:pt x="240" y="292"/>
                    <a:pt x="240" y="292"/>
                  </a:cubicBezTo>
                  <a:cubicBezTo>
                    <a:pt x="287" y="292"/>
                    <a:pt x="287" y="292"/>
                    <a:pt x="287" y="292"/>
                  </a:cubicBezTo>
                  <a:lnTo>
                    <a:pt x="255" y="184"/>
                  </a:lnTo>
                  <a:close/>
                  <a:moveTo>
                    <a:pt x="188" y="263"/>
                  </a:moveTo>
                  <a:cubicBezTo>
                    <a:pt x="193" y="269"/>
                    <a:pt x="193" y="269"/>
                    <a:pt x="193" y="269"/>
                  </a:cubicBezTo>
                  <a:cubicBezTo>
                    <a:pt x="194" y="270"/>
                    <a:pt x="194" y="270"/>
                    <a:pt x="194" y="270"/>
                  </a:cubicBezTo>
                  <a:cubicBezTo>
                    <a:pt x="194" y="272"/>
                    <a:pt x="194" y="272"/>
                    <a:pt x="194" y="272"/>
                  </a:cubicBezTo>
                  <a:cubicBezTo>
                    <a:pt x="195" y="275"/>
                    <a:pt x="195" y="275"/>
                    <a:pt x="195" y="275"/>
                  </a:cubicBezTo>
                  <a:cubicBezTo>
                    <a:pt x="195" y="277"/>
                    <a:pt x="195" y="277"/>
                    <a:pt x="195" y="277"/>
                  </a:cubicBezTo>
                  <a:cubicBezTo>
                    <a:pt x="196" y="279"/>
                    <a:pt x="196" y="279"/>
                    <a:pt x="196" y="279"/>
                  </a:cubicBezTo>
                  <a:cubicBezTo>
                    <a:pt x="195" y="281"/>
                    <a:pt x="195" y="281"/>
                    <a:pt x="195" y="281"/>
                  </a:cubicBezTo>
                  <a:cubicBezTo>
                    <a:pt x="191" y="292"/>
                    <a:pt x="191" y="292"/>
                    <a:pt x="191" y="292"/>
                  </a:cubicBezTo>
                  <a:cubicBezTo>
                    <a:pt x="225" y="292"/>
                    <a:pt x="225" y="292"/>
                    <a:pt x="225" y="292"/>
                  </a:cubicBezTo>
                  <a:cubicBezTo>
                    <a:pt x="208" y="233"/>
                    <a:pt x="208" y="233"/>
                    <a:pt x="208" y="233"/>
                  </a:cubicBezTo>
                  <a:lnTo>
                    <a:pt x="188" y="263"/>
                  </a:lnTo>
                  <a:close/>
                </a:path>
              </a:pathLst>
            </a:custGeom>
            <a:grpFill/>
            <a:ln>
              <a:noFill/>
            </a:ln>
          </p:spPr>
          <p:txBody>
            <a:bodyPr vert="horz" wrap="square" lIns="91427" tIns="45713" rIns="91427" bIns="45713" numCol="1" anchor="t" anchorCtr="0" compatLnSpc="1">
              <a:prstTxWarp prst="textNoShape">
                <a:avLst/>
              </a:prstTxWarp>
            </a:bodyPr>
            <a:lstStyle/>
            <a:p>
              <a:pPr algn="ctr" defTabSz="914225"/>
              <a:endParaRPr lang="en-US">
                <a:solidFill>
                  <a:srgbClr val="505050"/>
                </a:solidFill>
              </a:endParaRPr>
            </a:p>
          </p:txBody>
        </p:sp>
      </p:grpSp>
      <p:grpSp>
        <p:nvGrpSpPr>
          <p:cNvPr id="66" name="Group 65"/>
          <p:cNvGrpSpPr/>
          <p:nvPr/>
        </p:nvGrpSpPr>
        <p:grpSpPr>
          <a:xfrm>
            <a:off x="3280900" y="3226788"/>
            <a:ext cx="5508645" cy="845808"/>
            <a:chOff x="3533313" y="3141063"/>
            <a:chExt cx="5508645" cy="845808"/>
          </a:xfrm>
          <a:solidFill>
            <a:srgbClr val="F2C811"/>
          </a:solidFill>
        </p:grpSpPr>
        <p:sp>
          <p:nvSpPr>
            <p:cNvPr id="67" name="Title 1"/>
            <p:cNvSpPr txBox="1">
              <a:spLocks/>
            </p:cNvSpPr>
            <p:nvPr/>
          </p:nvSpPr>
          <p:spPr>
            <a:xfrm>
              <a:off x="3533313" y="3141063"/>
              <a:ext cx="2444985" cy="845808"/>
            </a:xfrm>
            <a:prstGeom prst="rect">
              <a:avLst/>
            </a:prstGeom>
            <a:grp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Bef>
                  <a:spcPct val="20000"/>
                </a:spcBef>
                <a:buSzPct val="90000"/>
              </a:pPr>
              <a:r>
                <a:rPr sz="2400" dirty="0">
                  <a:solidFill>
                    <a:schemeClr val="tx1"/>
                  </a:solidFill>
                  <a:latin typeface="Segoe UI Semibold" panose="020B0702040204020203" pitchFamily="34" charset="0"/>
                  <a:cs typeface="Segoe UI Semibold" panose="020B0702040204020203" pitchFamily="34" charset="0"/>
                </a:rPr>
                <a:t>2</a:t>
              </a:r>
              <a:r>
                <a:rPr sz="2400" baseline="30000" dirty="0">
                  <a:solidFill>
                    <a:schemeClr val="tx1"/>
                  </a:solidFill>
                  <a:latin typeface="Segoe UI Semibold" panose="020B0702040204020203" pitchFamily="34" charset="0"/>
                  <a:cs typeface="Segoe UI Semibold" panose="020B0702040204020203" pitchFamily="34" charset="0"/>
                </a:rPr>
                <a:t>nd</a:t>
              </a:r>
              <a:r>
                <a:rPr sz="2400" dirty="0">
                  <a:solidFill>
                    <a:schemeClr val="tx1"/>
                  </a:solidFill>
                  <a:latin typeface="Segoe UI Semibold" panose="020B0702040204020203" pitchFamily="34" charset="0"/>
                  <a:cs typeface="Segoe UI Semibold" panose="020B0702040204020203" pitchFamily="34" charset="0"/>
                </a:rPr>
                <a:t> wave</a:t>
              </a:r>
              <a:br>
                <a:rPr sz="2400" dirty="0">
                  <a:solidFill>
                    <a:schemeClr val="tx1"/>
                  </a:solidFill>
                  <a:latin typeface="Segoe UI Semibold" panose="020B0702040204020203" pitchFamily="34" charset="0"/>
                  <a:cs typeface="Segoe UI Semibold" panose="020B0702040204020203" pitchFamily="34" charset="0"/>
                </a:rPr>
              </a:br>
              <a:r>
                <a:rPr lang="en-US" sz="2400" spc="0" dirty="0">
                  <a:solidFill>
                    <a:schemeClr val="tx1"/>
                  </a:solidFill>
                  <a:latin typeface="+mn-lt"/>
                  <a:cs typeface="+mn-cs"/>
                </a:rPr>
                <a:t>Self-service BI</a:t>
              </a:r>
            </a:p>
          </p:txBody>
        </p:sp>
        <p:cxnSp>
          <p:nvCxnSpPr>
            <p:cNvPr id="68" name="Straight Connector 67"/>
            <p:cNvCxnSpPr/>
            <p:nvPr/>
          </p:nvCxnSpPr>
          <p:spPr>
            <a:xfrm>
              <a:off x="3533314" y="3896341"/>
              <a:ext cx="5508644" cy="58485"/>
            </a:xfrm>
            <a:prstGeom prst="line">
              <a:avLst/>
            </a:prstGeom>
            <a:grpFill/>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1521297" y="5081481"/>
            <a:ext cx="7268248" cy="845808"/>
            <a:chOff x="2026122" y="4995756"/>
            <a:chExt cx="7268248" cy="845808"/>
          </a:xfrm>
        </p:grpSpPr>
        <p:sp>
          <p:nvSpPr>
            <p:cNvPr id="70" name="Title 1"/>
            <p:cNvSpPr txBox="1">
              <a:spLocks/>
            </p:cNvSpPr>
            <p:nvPr/>
          </p:nvSpPr>
          <p:spPr>
            <a:xfrm>
              <a:off x="2026122" y="4995756"/>
              <a:ext cx="2081873" cy="845808"/>
            </a:xfrm>
            <a:prstGeom prst="rect">
              <a:avLst/>
            </a:prstGeom>
            <a:solidFill>
              <a:srgbClr val="F2C811"/>
            </a:solid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Bef>
                  <a:spcPct val="20000"/>
                </a:spcBef>
                <a:buSzPct val="90000"/>
              </a:pPr>
              <a:r>
                <a:rPr lang="en-US" sz="2400" dirty="0">
                  <a:solidFill>
                    <a:schemeClr val="tx1"/>
                  </a:solidFill>
                  <a:latin typeface="Segoe UI Semibold" panose="020B0702040204020203" pitchFamily="34" charset="0"/>
                  <a:cs typeface="Segoe UI Semibold" panose="020B0702040204020203" pitchFamily="34" charset="0"/>
                </a:rPr>
                <a:t>1st wave</a:t>
              </a:r>
              <a:br>
                <a:rPr sz="2400" dirty="0">
                  <a:solidFill>
                    <a:schemeClr val="tx1"/>
                  </a:solidFill>
                  <a:latin typeface="Segoe UI Semibold" panose="020B0702040204020203" pitchFamily="34" charset="0"/>
                  <a:cs typeface="Segoe UI Semibold" panose="020B0702040204020203" pitchFamily="34" charset="0"/>
                </a:rPr>
              </a:br>
              <a:r>
                <a:rPr lang="en-US" sz="2400" spc="0" dirty="0">
                  <a:solidFill>
                    <a:schemeClr val="tx1"/>
                  </a:solidFill>
                  <a:latin typeface="+mn-lt"/>
                  <a:cs typeface="+mn-cs"/>
                </a:rPr>
                <a:t>Corporate BI</a:t>
              </a:r>
            </a:p>
          </p:txBody>
        </p:sp>
        <p:cxnSp>
          <p:nvCxnSpPr>
            <p:cNvPr id="71" name="Straight Connector 70"/>
            <p:cNvCxnSpPr/>
            <p:nvPr/>
          </p:nvCxnSpPr>
          <p:spPr>
            <a:xfrm>
              <a:off x="2026123" y="5743590"/>
              <a:ext cx="7268247" cy="97974"/>
            </a:xfrm>
            <a:prstGeom prst="line">
              <a:avLst/>
            </a:prstGeom>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5040505" y="1372095"/>
            <a:ext cx="3749040" cy="845808"/>
            <a:chOff x="5040505" y="1286370"/>
            <a:chExt cx="3749040" cy="845808"/>
          </a:xfrm>
          <a:solidFill>
            <a:srgbClr val="F2C811"/>
          </a:solidFill>
        </p:grpSpPr>
        <p:sp>
          <p:nvSpPr>
            <p:cNvPr id="73" name="Title 1"/>
            <p:cNvSpPr txBox="1">
              <a:spLocks/>
            </p:cNvSpPr>
            <p:nvPr/>
          </p:nvSpPr>
          <p:spPr>
            <a:xfrm>
              <a:off x="5040505" y="1286370"/>
              <a:ext cx="1920240" cy="845808"/>
            </a:xfrm>
            <a:prstGeom prst="rect">
              <a:avLst/>
            </a:prstGeom>
            <a:grp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Bef>
                  <a:spcPct val="20000"/>
                </a:spcBef>
                <a:buSzPct val="90000"/>
              </a:pPr>
              <a:r>
                <a:rPr lang="en-US" sz="2400" dirty="0">
                  <a:solidFill>
                    <a:schemeClr val="tx1"/>
                  </a:solidFill>
                  <a:latin typeface="Segoe UI Semibold" panose="020B0702040204020203" pitchFamily="34" charset="0"/>
                  <a:cs typeface="Segoe UI Semibold" panose="020B0702040204020203" pitchFamily="34" charset="0"/>
                </a:rPr>
                <a:t>3rd wave</a:t>
              </a:r>
              <a:br>
                <a:rPr sz="2400" dirty="0">
                  <a:solidFill>
                    <a:schemeClr val="tx1"/>
                  </a:solidFill>
                  <a:latin typeface="Segoe UI Semibold" panose="020B0702040204020203" pitchFamily="34" charset="0"/>
                  <a:cs typeface="Segoe UI Semibold" panose="020B0702040204020203" pitchFamily="34" charset="0"/>
                </a:rPr>
              </a:br>
              <a:r>
                <a:rPr lang="en-US" sz="2400" spc="0" dirty="0">
                  <a:solidFill>
                    <a:schemeClr val="tx1"/>
                  </a:solidFill>
                  <a:latin typeface="+mn-lt"/>
                  <a:cs typeface="+mn-cs"/>
                </a:rPr>
                <a:t>End user BI</a:t>
              </a:r>
            </a:p>
          </p:txBody>
        </p:sp>
        <p:cxnSp>
          <p:nvCxnSpPr>
            <p:cNvPr id="74" name="Straight Connector 73"/>
            <p:cNvCxnSpPr/>
            <p:nvPr/>
          </p:nvCxnSpPr>
          <p:spPr>
            <a:xfrm>
              <a:off x="5040505" y="2046733"/>
              <a:ext cx="3749040" cy="0"/>
            </a:xfrm>
            <a:prstGeom prst="line">
              <a:avLst/>
            </a:prstGeom>
            <a:grpFill/>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269508" y="236363"/>
            <a:ext cx="9885055" cy="815608"/>
          </a:xfrm>
          <a:prstGeom prst="rect">
            <a:avLst/>
          </a:prstGeom>
          <a:noFill/>
        </p:spPr>
        <p:txBody>
          <a:bodyPr wrap="square" rtlCol="0">
            <a:spAutoFit/>
          </a:bodyPr>
          <a:lstStyle/>
          <a:p>
            <a:r>
              <a:rPr lang="en-IN" sz="4700" spc="-100" dirty="0">
                <a:ln w="3175">
                  <a:noFill/>
                </a:ln>
                <a:solidFill>
                  <a:schemeClr val="tx1">
                    <a:lumMod val="75000"/>
                    <a:lumOff val="25000"/>
                  </a:schemeClr>
                </a:solidFill>
                <a:latin typeface="Segoe UI Light"/>
                <a:cs typeface="Segoe UI" pitchFamily="34" charset="0"/>
              </a:rPr>
              <a:t>The Evolution of BI</a:t>
            </a:r>
          </a:p>
        </p:txBody>
      </p:sp>
    </p:spTree>
    <p:extLst>
      <p:ext uri="{BB962C8B-B14F-4D97-AF65-F5344CB8AC3E}">
        <p14:creationId xmlns:p14="http://schemas.microsoft.com/office/powerpoint/2010/main" val="294258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down)">
                                      <p:cBhvr>
                                        <p:cTn id="11" dur="500"/>
                                        <p:tgtEl>
                                          <p:spTgt spid="62"/>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wipe(right)">
                                      <p:cBhvr>
                                        <p:cTn id="15" dur="500"/>
                                        <p:tgtEl>
                                          <p:spTgt spid="6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down)">
                                      <p:cBhvr>
                                        <p:cTn id="24" dur="500"/>
                                        <p:tgtEl>
                                          <p:spTgt spid="36"/>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wipe(right)">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par>
                          <p:cTn id="34" fill="hold">
                            <p:stCondLst>
                              <p:cond delay="500"/>
                            </p:stCondLst>
                            <p:childTnLst>
                              <p:par>
                                <p:cTn id="35" presetID="22" presetClass="entr" presetSubtype="4"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down)">
                                      <p:cBhvr>
                                        <p:cTn id="37" dur="500"/>
                                        <p:tgtEl>
                                          <p:spTgt spid="2"/>
                                        </p:tgtEl>
                                      </p:cBhvr>
                                    </p:animEffect>
                                  </p:childTnLst>
                                </p:cTn>
                              </p:par>
                            </p:childTnLst>
                          </p:cTn>
                        </p:par>
                        <p:par>
                          <p:cTn id="38" fill="hold">
                            <p:stCondLst>
                              <p:cond delay="1000"/>
                            </p:stCondLst>
                            <p:childTnLst>
                              <p:par>
                                <p:cTn id="39" presetID="22" presetClass="entr" presetSubtype="2" fill="hold" nodeType="afterEffect">
                                  <p:stCondLst>
                                    <p:cond delay="0"/>
                                  </p:stCondLst>
                                  <p:childTnLst>
                                    <p:set>
                                      <p:cBhvr>
                                        <p:cTn id="40" dur="1" fill="hold">
                                          <p:stCondLst>
                                            <p:cond delay="0"/>
                                          </p:stCondLst>
                                        </p:cTn>
                                        <p:tgtEl>
                                          <p:spTgt spid="72"/>
                                        </p:tgtEl>
                                        <p:attrNameLst>
                                          <p:attrName>style.visibility</p:attrName>
                                        </p:attrNameLst>
                                      </p:cBhvr>
                                      <p:to>
                                        <p:strVal val="visible"/>
                                      </p:to>
                                    </p:set>
                                    <p:animEffect transition="in" filter="wipe(right)">
                                      <p:cBhvr>
                                        <p:cTn id="4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power bi magic quadrant 2016">
            <a:extLst>
              <a:ext uri="{FF2B5EF4-FFF2-40B4-BE49-F238E27FC236}">
                <a16:creationId xmlns:a16="http://schemas.microsoft.com/office/drawing/2014/main" id="{4630F214-0EE5-49A8-9419-7B4AE4F89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58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751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gartner quadrant power bi 2020\">
            <a:extLst>
              <a:ext uri="{FF2B5EF4-FFF2-40B4-BE49-F238E27FC236}">
                <a16:creationId xmlns:a16="http://schemas.microsoft.com/office/drawing/2014/main" id="{60CAEC09-82C4-4CA6-AE85-FA0232059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9713" y="0"/>
            <a:ext cx="66325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164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06399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107705" y="33728"/>
            <a:ext cx="8324699" cy="923330"/>
          </a:xfrm>
          <a:prstGeom prst="rect">
            <a:avLst/>
          </a:prstGeom>
          <a:noFill/>
        </p:spPr>
        <p:txBody>
          <a:bodyPr wrap="square" rtlCol="0">
            <a:spAutoFit/>
          </a:bodyPr>
          <a:lstStyle/>
          <a:p>
            <a:r>
              <a:rPr lang="en-US" sz="5400" b="1" dirty="0">
                <a:latin typeface="+mj-lt"/>
                <a:ea typeface="MS PGothic" pitchFamily="34" charset="-128"/>
                <a:sym typeface="Franchise Bold" charset="0"/>
              </a:rPr>
              <a:t>Power BI - Basics</a:t>
            </a:r>
          </a:p>
        </p:txBody>
      </p:sp>
      <p:sp>
        <p:nvSpPr>
          <p:cNvPr id="6" name="AutoShape 8"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582341" y="803077"/>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7" name="AutoShape 10" descr="data:image/jpeg;base64,/9j/4AAQSkZJRgABAQAAAQABAAD/2wCEAAkGBhAQDhIQEQ0QDxAQEA0PEBIQEBIQEBIRFhAVFRQQEhYXHCceFxkjGRIeHy8hIycrOCw4FR8xNzwqOCYrLSkBCQoKDgwOGg8PGjIkHSQ1LC0pLCwqMCksKiwpLDU0NSwqLC0tKiopLCwsLCwsLCwsLCwpLCwsLCwsLCwpLCwpLP/AABEIAHkBoAMBIgACEQEDEQH/xAAcAAEBAAIDAQEAAAAAAAAAAAAABwUGAQMIBAL/xABHEAABAwEDBQoLBwMDBQAAAAABAAIDBAYREgUHITGzEzQ1QVRxdIGRkxciRFFhcnOEssPSFBYyM1Kh0ZSxwSNCYmOCkqLw/8QAGgEAAwEBAQEAAAAAAAAAAAAAAAQFBgMCAf/EADARAAICAQEFBgUFAQEAAAAAAAABAgMEEQUxMjNxEhQhUYGxQVKhwdETImGR8BUj/9oADAMBAAIRAxEAPwC4oiIAIiIAIiIAIiIAIiIAIiIAIiIAIiIAIiIA+PK+VI6aCSeQ+JG283aydQaPSSQOtRTL9raqseS+VzI7/FiY4tjaOIG78R9J/bUqDnZc4UEYGo1MYdzbnIR+4/ZSRXNnUR7H6j3k/Ksfa7J30ddLC4PilfE4cbHFp67tfWq3YG2RrWOimuFREA4kC4SM1Y7uIg3Aj0jmEdWzZuHuGVIbuMTh3q7k4/3ATOZTCdbb3rx1OVFjjJItaIizRVCIiACIiACIiACIiACIiACIiACIiACIiACIiACIiAC0+31szRNbDDd9okBdeReI2X3Y7uMkg3cxPoO4KJ5xnOOVJ7+IQhvq7iw6OsntTuDVG23SW5eJwyJuEPAwNXXSzOL5ZXyuPG9xceq/V1LJ5AtdVUbwWSufHf40L3F0bhxgX/hPpH76lhUWilXGUey14ExSaeqZ6FyRlRlTBHPHfgkbiF+sHUWn0ggjqX2LSs0z3GgeDqFTIG82CMm7rJW6rK3Q/TslFfAr1y7UUwiIuR7CIiACIiACIiACIiACIiACIiACIiACIiACIiAMZaLIraylkgcbsQBY66/C8G9ru0dl6huVckzUspimjLHDVf8AhcP1MOpwXoVdNVRxytwyRskb+l7Q9vYU7i5jo8NNUcLqVZ4/E86AXm4aSdAA1k+YKq5trHvp76qdhZI9uCJjh4zGG4lzhxONw0cQHpuG3UmRKaE4oqWGJ36mRMa7tAvX3Lrk57tj2IrRHirHUHqwiIpo0EREAEREAEREAEREAEREAEREAEREAEREAEREAEREAFoWcix76i6qgYXyMbglY0eM9g0hzRxuF50cYu82nfUXWm2VU1OJ4nBTWjPN5Gm7URoI4wfMV9eSckTVUoihjL3HX+lo/U8/7QrvV5DppjilpYJXed8THO7SL19FNRxxNwxxsjb+ljQxvYFUltT9vhHxFFiePiz47PZFbR0scDTfgF7nXXYnk3ud2n+yySIo8pOTbe8dS0WiCIi+H0m1Rngue4Mog5gJDS+bC4i/QSAw3c166/DC/kLO/P0KdotMsGj5fqyV3izzLNY+3Qr5HxGDcXsYJBc/G1zcQB4hcQSO1bWpLmk39L0Z+1jVaUTMqjXa4x3D9EnKGrC0+1mcJtDPuDaczPDWueS/c2tv1AaDebtPWFuCi2crhSX1INk1esKmNtmk92h8vm4R1RnvDC7kA/qD9Cy9l847aypFO6mMTnh5YRJugJa3EQfFF2gHsUiX25Hyq+lnbPGGl7BJhxC9t7mOZeRx3Yr+pVrMCpxfZj4/DxYlHInqtX4F2yrlunpWY55mxjiv0ud6GtGl3UFouVc7gvIpqa/zPnNw6mN0/uFPa6vlnkMksjpJHa3ON55h5h6Auhc6dnQj4z8X9D1PKk+HwNoqM5OUXnRO2MeaOJl3/sCf3XQzOBlIHfjjzxwkfAteRO93q+Vf0cP1Z+ZvOTM7FSwgTxRzN4yy+KT/AC09gVDyDaSnrY8cL7yLsbHaJGH/AJD/ACNCga+zJGVpaWds8TrnMOr/AGubxsd5wf8A7UlL8Cua1gtH9DtXkyi/3eKPQq/Mj7gSdQBJ6l8uSMpsqaeOdn4ZGh13GDqLT6QQR1Lvq/y3+o/4Ss+009GUtdVqicyZ4TecNCMPFinIN3pAZoX58ML+Qs78/Qp0zUOYf2XK0vcaPl+r/JL7xZ5lE8ML+Qs78/QnhhfyFnfn6FO0R3Gj5fq/yfO8WeZRPDC/kLO/P0J4YX8hZ35+hTtEdxo+X6v8h3izzKJ4YX8hZ35+hPDC/kLO/P0KdojuNHy/V/kO8WeZdLI2nGUIHSbkYnMkMbm4sYvwhwINw4neZZ1aFmh3rP0j5TFvqgZMFC2UY7ilVJygmzSLSZy20lS6nZTGYx4Q9xk3MYi0OwgYTfoI0rF+GF3IB/UH6FqtuOE6r2o2bFg1bpwqXXFteOi+LEJ3zUnoys2czmtqqllO+l3IyEtY4SYxiuJucMI13a1vChNiuE6X2w+FyuwUzOphVNKC8NBvHnKcdZBERIDB01lU2KJ8rr8MbHyOu0nC1pJu6gp2/PCbzhoNHFfPcbvTcxbvafeFV0Wp2TlAVVwMeu1NzWonkWyg0olG8MLuQD+oP0La7IWtblCN7hEYnxOa17cWMeMCWuDrh5jxcShypOZ7VV89N/aVd8zEqrqcorRnOi6cp6NlIRFwVDKBoeXs6P2epkgZS7oInFjnOlwXuGu4Bp0X6OpY/wAML+Qs78/QtRtZwjVdIm+IrErR14VLgm4/VkuV9ik/ErNmc5Qq6llO+m3IyYsDmyYxiDS64gtHE06VvChtguFKb15Ni9XJSs6mFViUFotBzHm5x1kYK11qBk+Bsm5GVz5BG1uLAL8JcSTceIebjWn+GF/IWd+foWQzvb1g6Qdk9StO4WLVZV2pLVnC+6cZ6JlE8ML+Qs78/QnhhfyFnfn6FO0TfcaPl+r/ACcO8WeZRPDC/kLO/P0J4YX8hZ35+hTtEdxo+X6v8h3izzKJ4YX8hZ35+hPDC/kLO/P0KdojuNHy/V/kO8WeZRo88JvGKhGHjwzkm7juvZpVJY+8AjUQCOteb3ajzFejaT8tnqM+EKZn0V1dnsLTXUbxrJT17R5zREWgJxu+aTf0vRn7WNVpSXNJv6Xoz9rGq0s3tDnv0KeNywotnK4Ul9SDZNVpUWzlcKS+pBsmr3s3mvofMrgNXRF9GTqXdZ4osWHdZYo8V192N4bfdx3XrQN6LVk1LU66enfI8MYxz3u0Naxpc48wC2zJma6tlAMhjpweJ5xv/wDFujtKpuQrN09FHghjAJ/G92mR/rO/wNCyih3bSk3pWtEUIYqXETR2Z512ivGL0wED41qdorJVNCRurQ6NxubKwksJ14TfpafQeq9XdfBl7JbamllgcL90Y4N9D9bHD0hwB6lzq2hapfveqPU8aDX7d559REWhJpUM0WUC6GeAn8t7ZG8zwQQOtl//AHLfpmYmubqvBHaLlKc0kl1bK39VO49krPqKrKzOdHs3vTqVcd61oiUubrKLXFopsYGgObJFhddxi9wPaF+PB/lLkbu8h+tXBF2/6dvkv96nPukPNkLqbD5QjjdI+lc1jGue87pEbmtF5Oh1+oLBK/Wn3hVdFqdk5QFUsPIlfFuXwFb6lW0kFkck2fqavF9nhMu54cdzmNuxX3fiI/SexY5UnM75X7r81dcm11VOa3r8niqCnJRZq/g/ylyN3eQ/Wng/ylyN3eQ/Wrgikf8ATt8l/vUd7pDzZqubyz81HSvbOA18kpkwhwdhGBrQCRov0HUtqRFPsm7JOT3sZjFRWiIVbjhOq9qNmxYNZy3HCdV7UbNiwa1VHLj0XsR58TM3YrhOl9sPhcrsFCbFcJ0vth8Lldgo20+Yun3H8ThYREUsbMZafeFV0Wp2TlAVfrT7wqui1OycoCrmy+CXUn5e9BUnM9qq+em+apsqTme1VfPTfNTOfyJenucsbmIpC4K5XBWaKpBbWcI1XSJviKxKy1rOEarpE3xFYla+rgj0RFnxMz9guFKb15Ni9XJQ2wXClN68mxerkom0+aun3Y/icLNVzh2fmrKZjYAHPjlEmEuDS5uBzTcTov08anPg/wApcjd3kP1q4IuFObZTHsxS0OllEZvVkP8AB/lLkbu8h+tY/K1n6mkw/aITFumLBe5jr8N1/wCEn9Q7V6AU3zxeSe9fKT2NnWW2qEktH+Be3HjCLkibIiKwJGdp7DZQkY2RlI5zHta9p3SIXtcLwdLvMV2eD/KXI3d5D9ar1m940vRqbZNWSUGW0rU2tF/vUoLFi1vIlFm6yi5waabADoLnSRYWjzm5xPYFaomYWhuu4AdgX7RJ5GTO/TtfA711KvcebkRFqiQbvmk39L0Z+1jVaUlzSb+l6M/axqtLN7Q579CnjcsKLZyuFJfUg2TVaVFs5XCkvqQbJq97N5r6HzK4DV1kLP79puk0u2aseshZ/ftN0ml2zVds4H0ZOjvR6BREWQLYQohQB5zqh/qP9pJ8RXUu2r/Nk9pJ8RXUtktxDZuuabhB/RpdpEq4pHmm4Qf0aXaRKuLObQ539FPF5YRESAyYy0+8KrotTsnKAq/Wn3hVdFqdk5QFXNl8EupPy+JBUnM75X7r81TZUnM75X7r81M5/Il6e5yx+YikIiLNFUIiIAhVuOE6r2o2bFg1nLccJ1XtRs2LBrW0cuPRexFnxMzdiuE6X2w+FyuwUJsVwnS+2HwuV2CjbT5i6fcfxOFhERSxsxlp94VXRanZOUBV+tPvCq6LU7JygKubL4JdSfl70FScz2qr56b5qmypOZ7VV89N81M5/Il6e5yxuYikLgrlcFZoqkFtZwjVdIm+IrErLWs4RqukTfEViVr6uCPREWfEzP2C4UpvXk2L1clDbBcKU3rybF6uSibT5q6fdj+JwsIiKWNhTfPF5J718pUhTfPF5J718pOYPPj6+xwyOWybIiLTkov9m940vRqbZNWSWNs3vGl6NTbJqySx8+JlqO5BEReD0ebkRFsyGbvmk39L0Z+1jVaUlzSb+l6M/axqtLN7Q579CnjcsKLZyuFJfUg2TVaVFs5XCkvqQbJq97N5r6HzK4DV1kLP79puk0u2aseshZ/ftN0ml2zVds4H0ZOjvR6BREWQLYQohQB5zq/zZPaSfEV1Ltq/zZPaSfEV1LZLcQ2brmm4Qf0aXaRKuKR5puEH9Gl2kSrizm0Od/RTxeWEREgMmMtPvCq6LU7JygKv1p94VXRanZOUBVzZfBLqT8viQVJzO+V+6/NU2VJzO+V+6/NTOfyJenucsfmIpCIizRVCIiAIVbjhOq9qNmxYNZ23TbsqVXtGntiYVglraOXHovYjWcTM3YrhOl9sPhcrsFAbM1QirqZ5NwbPFefMC7CT2FX0KPtRf+kX/A7icLOURFKHDGWn3hVdFqdk5QFXq1k7WZPqS5waDTztF5uvc6MhrR6STdcoKrmy+CXUn5e9BUnM9qq+em+apsqTme1VfPTfNTOfyJenucsbmIpC4K5XBWaKpBbWcI1XSJviKxKy1rOEarpE3xFYla+rgj0RFnxMz9guFKb15Ni9XJQ2wXClN68mxerkom0+aun3Y/icLCIiljYU3zxeSe9fKVIU3zxeSe9fKTmDz4+vscMjlsmyIi05KL/ZveNL0am2TVkljbN7xpejU2yasksfPiZajuQREXg9Hm5ERbMhm75pN/S9GftY1WlJc0m/pejP2sarSze0Oe/Qp43LCi2crhSX1INk1WlRbOVwpL6kGyavezea+h8yuA1dZCz+/abpNLtmrHrIWf37TdJpds1XbOB9GTo70egURFkC2EKIUAec6v8ANk9pJ8RXUu2r/Nk9pJ8RXUtktxDZuuabhB/RpdpEq4pHmm4Qf0aXaRKuLObQ539FPF5YRESAyYy0+8KrotTsnKAq/Wn3hVdFqdk5QFXNl8EupPy+JBUnM75X7r81TZUnM75X7r81M5/Il6e5yx+YikIiLNFUIiIAjec+jLMpOdxTRRSDnA3M/B+61JVzOhkEz0rZ2NvfTYnOA1mI3Y+y4O5gVI1psGxTpX8eBKvj2Zv+QqlZbObCYmxVbjHI0Bu64S5kgGpzrry13n0XcfoUtRdb8eF60keK7HW9UXR9uMnAX/boTzOLj2AXrA5XzsU7ARTxvndxOcDFHz6fGPYFKUSkNm1J6vVnaWVN7jJ5ctHUVj8U8l4BOBjfFjZ6rf8AJvKxiAIqMYqK0ihZtvxYVJzPaqvnpvmqbKk5ntVXz03zUnn8iXp7nbG5iKQuCuVwVmiqQW1nCNV0ib4isSstazhGq6RN8RWJWvq4I9ERZ8TM/YLhSm9eTYvVyUNsFwpTevJsXq5KJtPmrp92P4nCwiIpY2FN88XknvXylSFN88XknvXyk5g8+Pr7HDI5bJsiItOSi/2b3jS9Gptk1ZJY2ze8aXo1NsmrJLHz4mWo7kEXzZQr2wsxOvN7msY1ove97jc1jRxk/wAk3AErD0lsI3OAc1jWkt8ZkzJcGJwa0ygaWguIGIYgCReQhQlJapA5JeDJPVWQro3uYaOd2EkYo4nvY4X6HBzQQQV1fdit5DVdxJ/CviKitqT+VCvdI+ZOM19nqmGolmmgfCzctybujSxznF7XaGnTcA3X6VSV+Qv0kb7ndNzYxXBQjogpVnGszVPrjNFTyTRyMjuMTS8tc1uEtcBpGq/rVVX5cvtF7pl2kFlasWjIH92K3kNV3En8LJ2aspWGtgLqSaNrJoZHukjdG0NY8OOlwF50avSrQidltKcotdlHBYsU9dT9oiKWNhCiIAheVbI1rKiVoo53jdJC10cTnsc0uJDgWgjUV8v3YreQ1XcSfwr2uVUW05pcKE+6xfxJvmws9Uw1Mk0sEkLNxMbd0aWFznPadAOm4Bmv0hUpflq/SRvud0+2xmuChHRBERcT2fHlmkM1LPE27FLDNG2/Ve5hAv6yoc+y1cCQaGpvBuN0L3DqIBB6lfSvym8fLlQmktdTjbSrN5A/uxW8hqu4k/hUXNdkOenjnfNE6LdXRBjXjC+5gfe4jWPx8fmW7o1dL86d0HBpHivHUJa6n6RESAyEREAcEXqZWtzZPDnTUTQ5pvLoLwC08e5E6CP+PFxX6hTlwV2pvnTLtROdlcZrRnnOppnxOwSMdG4a2vaWO7CutW63G9T1/wBlFZ/xnnWhxcn9da6aE22v9N6HW3SbhpPmGk9i2DJFha6pIIgMTD/vmvjbd5wD4x6gtyza8fWt+SeTtCUJOEV6narHUlq2avZiwFPR3SO/15xp3R4uaw/9NvFz6TzKZZQsfXRyvZ9jmeA51zo43PY4X6HAtB4ldVwkas2yEnJ+OvmMzojJJbiB/dit5DVdxJ/Co2a7Ic9PFO+aJ0RlfEGNeML7mB17iNY0v4/Mt2Rq9X507odho8146hLtan6RESAyRq19laz7fO9tLNKyWR0jHxRukaQ7TccINxGrT5lhvuxW8hqu4k/hXwoqcNpTjFR0Qo8WLeupJLB2Yq25QilkppYo4t0e50jDHrjc0AYtZvdxKur8hfpKZF7vl2mjvXWq1ogiIlzoFoudHIc9RHA+GJ0u5OmD2sGJ9zwy5wGsjxOLzhb0vy5darXVNTXwPE4qceyyB/dit5DVdxJ/C5ZZWucQBQ1N5Nwvhe0dZcAB1q9rgqh/1J/KhbukfM+fJFKYqaGJ12KOGGN12q9rA03di+tEUtvV6jiWhi8txPvgmawyfZ5t1cxulzmGKSNxYONwEmK7juIGkhanS0DnRbgxzqh8lJ9l0iXDSlzhurvGaAGloBuPjXxgC8HRv7kK6wtcVoc5Q1Z//9k="/>
          <p:cNvSpPr>
            <a:spLocks noChangeAspect="1" noChangeArrowheads="1"/>
          </p:cNvSpPr>
          <p:nvPr/>
        </p:nvSpPr>
        <p:spPr bwMode="auto">
          <a:xfrm>
            <a:off x="1639491" y="8602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1" name="AutoShape 20"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696641" y="91737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2" name="AutoShape 22" descr="data:image/jpeg;base64,/9j/4AAQSkZJRgABAQAAAQABAAD/2wCEAAkGBxQQEhUUEBQVFhQXFRcXGBgVGRUUGxkWFxUXFxQUGBcYHCkhGBolHRQVITEhJSorLi4uFx8zODMsNygtLisBCgoKDg0OGxAQGywmICUsLC8sLCwsLCwsLCwsLCwsLCwsLCwsLCwsLCwsLCwsLCwsLCwsLCwsLCwsLCwsLCwsLP/AABEIAOEA4QMBEQACEQEDEQH/xAAcAAEAAwEBAQEBAAAAAAAAAAAABQYHAQQDAgj/xABHEAABAwIBBgoFCwQBAwUAAAABAAIDBBEhBQYSMVFxBxMiMkFhcoGRoTNCkqKxFBYjUlNigrLB0dIXQ1TCg0RzkxVjs+Hw/8QAGgEBAAMBAQEAAAAAAAAAAAAAAAMEBQIBBv/EADIRAAICAQIEBAYCAQQDAAAAAAABAgMEETESIUFRBRQykRMiQlJhcYGhsRUjM9FDwfD/2gAMAwEAAhEDEQA/ANxQBAEAQBAEAQBAEAQBAEAQBAEAQBAEAQBAEAQBAEAQBAEAQBAEAQBAEAQBAEAQBAEAQBAEAQBAEAQBAEAQBAEAQBAEAQBAEAQBAEAQBAEAQBAEAQBAEAQBAEAQBAEAQBAEAQBAEAQBAEAQBAEAQBAEAQBAEAQBAEAQBAEAQBAEB8pKpjec9o3kD4r1Rb2R45Jbs8r8t0zdc8I/5GfuuvhT7M5dsF1R9qPKEU1+JkY+1r6Dg619V7atRXkoSjuj2M4y2Z8anLNPG4skmia4a2ue0EXFxcE9a8UWziV1cXo5I43LdMdU8P8A5GfunCwr639S9z7x18TubLGdzmn9U0Z0rIPZo9DXA6l4d6nUAQBAEAQBAEBxAEB1AEAQBAEAQBAfCqrY4heWRjBte5rR5ldRi5bI5clHdkDW580Uf93TOyMF3nq81PHDtl09yCWXUuvsQdXwnMHoYHu63uDPIaSnj4fL6mQSz10RDVXCRVO5jYmdxcfEm3kp44Fa31IZZtj20IiozvrZNdQ8X6GaLPygFTLFpX0oieTa/qPjxVbP6tVJfqmeP2XWtMO39HOlsu/9n1jzRrHY/Jn/AItFv5iuXk0r6jry1r+k9Dcx64/2Lb3x/wAl55ynue+Vt7GiZjZHdRUpEwDZHOc9+INgMG4jDmtv3rMyrVbZqtjRxq3VD5tzLsq1vHzSSn13ud3X5I7hYdy7itEfP2z45uXdnt+a1Xa/yeTy/decce5J5S77WeebINS3nU83/jcR4gJxJ9TiWNat4v2PLd8R9dh/Ewr3kzjWUe6/o91NnDVR8yol73Fw8HXXjin0JY5NsdpMl6PP+qZz+LkH3m6J8W2HkuXVEsQ8RuW+jLBk/hFidYTxvjO1tpB+h8io3U+hbr8Tg/UtC05OyvBUC8MrH9QOI3tOIUbi1uXq7oWel6nuXhKEAQHEB1AEAQBAEBH5WyzBSt0p5Gs2DW47mjEqSuqdj0iiOy2MFrJlKyrwmjEUsN/vSm3uNP6hXq8D737FKed9i9yqZQzvrJ+dO5o2R2jHi3HxKtwxaobIqzybJdSEkeXG7iSdpJJ8Sp0ktiHXU7HGXENaCXE2AAuSdgA1o2lzYS1eiLfkjg8qZrOmLYW7Dyn+yMB3nuVKzOhHlHmW68Ocub5FvydwfUkVi9rpTte429lth43VOebbLbl+i3DDrjvzLDR5Mhh9FFGzsta34BV5WTlu2WI1xjsj1rg7CAICv5813E0cluc/6MfjwPu6S7rWsipm2cFL/PIzLNig+UVUUdsNMOd2W8o/C3erE3ojExq+O2MTbAqh9MdQHynp2vFnta4bHAOHmmpy4qW6IDKOZNJNqYY3bYzo+7zfJdqySKtmBTPZafopeW8xp4Lui+mYPqizgOtvT3X3KaNqZm3YFkOcea/sqykKB1ji0gtJBGog2I3EIep6c0WrIWfM8BDZ7zR9fPG53rd/iopVJ7F+jxCyHKfNf2aVkvKUdTGJIXBzT4g9II6CoGmtzZrtjYtYs9i8JDiA6gCAIAgKVn3ngaU8RT244i7nHHQB1WHS49epXcXF+J80tilk5PB8sdzK6id0ji+Rxc463ONyd5K11FJaIy223qz5r08OoD9RRl7g1ou5xDQNpJsB4rxvRas9S1ehtOaea8dCwGwdMRy3/FrdjfisPIyJWv8ABs0UKtfksKrlgIAgCAIAgM44Uq68kUIODQXu3uwb5B3ip6l1MbxOzWUYfz/0d4LKG75Zj6oEbd5s53kG+KXPoe+GV83P+DRlAbAQBAEAsgKTn7mw2RjqiEWkaNJ4Gp7Rrdb6wGPWpa56PRmZnYqlF2R3W/5M0VgxQgJbNrLbqOYPBOgbCRu1u3eNY/8AtczjqixjXumafTqa/wD+pxfaN8VV4WfQ/Fh3PYvCQIAgCA4gMk4S8kPiqXT2Jjl0bO6A4NDS07NQI39S2MG1OHB1Rk5lbU+LoynK6UzqA4gPdkOqbDUwyP5rJWOO4OFz3a1HdFyraXYkqlwzT/JvrHAgEG4IuCOkdBXz2xvan6QBAEAQBAcKAxHOWv8AlFVNJ0F5Dey3kt8hfvVuK0R8zk2cdspf/cjUMx6HiKOIHnPHGO3vxHu6I7lXsesjcwq/h0pfz7k+uC0EAQBAEB4Mt1bYYJXv5oY7vJFg3vJA717FasiumoVtvsYYFcPlzqAAXwGJOFv0QaFy+ZtV9YqLjRo+Tt7mnqubgQBAEAQHyqadsjSyRoc1wsWuFwR1heptPVHjSa0ZQcu8GzXXdRv0f/bkuW7mv1jvutCrPa5TX8lC3CW8PYo+VMhVFMfpontH1raTfaGCvwvrn6WUp1Th6kRqlIjqAuWZ+fDqUCKoBfCMGkYuYNn3m9WseSo5GGp/NHky7RlOHyy5o07JuU4qlulBI146jiOojWDvWXOEoPSSNKFkZrWLPWuDs6gCAICJzpr/AJPSyvBsdAtb2nclvmb9y6gtZIgybPh1SkY9kmiM80UQ9d7Wns35R8LlWm9FqfO0w45qPdm6sbYADUMO5Uz6hLTkdQ9OoAgOICPyxluGlbeZ4B6GjFztzdf6LqMW9iG2+upayZludGc7611raETTdrNp+s49J+CsQgomHk5Urn+OxArsqHWMLiA0Ek4AAXJOwAa0PUm3ojRMzMzTG5s9UOUMWR69E9Dn9ewdHwgnZ0Rr4eC4vjs/hf8AZe1Cap1AEAQBAEAQHEAIQEHlPNGkqMXwhrvrR/Rn3cD3gqeGTZDZkE8eue6KrlDgx6aef8Mrf9m/srcPEPuiVZYP2sr1bmLWxaohINsbmnyNj5KzDMql10/ZXliWrpqRDqeopXaRbNC4etZ7D7Sm4q5rTVMi4ZweujRYMl8IdVFhJoTD7w0Xe039QVWng1y25E8M2xb8yzUXCZA70sckZ6rSD9D5KtLAmvS0yzHOg90yaps86KTVO0dsOZ+YBV3i2r6SeOTU+pK0mUoZTaKWN5tezHNdhtwPWopQlHdEsZxlsymcKdfZsUI6SZHbhyW+Zd4KSldTM8Ts5Rh/JFcGdGH1LpDqjZh2n3A8g7xXVu2hX8OinY5Pov8AJp75WjWQN5AVc2+JdzyTZXgZz5ohve3917ozmV0I7tEbU550bP7wd2Gud5gWXSrkyCWdRH6vYh6zhHiHoYnvO1xDB5XK6VL6leficF6U3/RXcpZ9VUtwwtiH3Bj7Tr+VlIq4op2eIWz25forUshcS5xJJ1lxJJ3kqQpNtvVnoocmzT+hje/raDb2tQXjaW53Cqc/StS1ZL4PJn2NQ9sY+q3lu3X5o81G7V0L1Xhs3zm9C8ZGzegpB9CzldL3cpx7zq3CwUMpuW5qU41dXpX8kouSc6gCAIAgCAIAgCAjqzLtND6WeJp2F7b+AxUkapy2TI5WwjuyFquEGiZzXvf2GO+LrBTRwrX0IZZlS6kTU8J7P7dO89tzW/AFTLw+XVkLz10RGT8JlQeZFE3tab/1Cmj4fDq2RvOn0SI+fhBrXevG3ssb/tdSLCqXcjeZa+xEVmXZ5/SOa7/ji+IZdSxphHb/ACRStnLf/B4hA86mOO5p/QKTiXc44X2P38il+yk9h/7Lzjj3XuOCXZ+xo/BVksxsmme0tc4hjdIEHRaLk2O0uHsrNzrFJqKNHCrcU5MrGetdx9ZKRqYeLG5mB97SUNa0iZeZZx3N9uRCvgNgXNNjqJBsesFdalfhlvofMNGwL055H2p42E8pxaNobpfqEPYxj15ErS5Lpn86ta3tQyDzvZcNy7FiFVUv/IvZk9QZnUsmqua/qZxYPgXFcOyS6FqGFTLaz20J2m4P6RvOMr+08D8gC4dsi1Hw6nrqyXo83KWLFkEd9pGkfF1yuXNvqWYY1UOaiiVAtqXJOEB1AEAQBAEAQEdlPLlPTenlYw7Cbu7mjE+CkhVOfpRHO2EPUyq5R4S4W4QRPkO11o2/qfJW4YE36noVZ50V6VqVuv4Q6uTmaEQ+63SPi6/wVmODUt+ZWlmWPbkV6tyvPN6WaR/UXOt7N7KzGqENkV5WTlu2dyZkeepNoInP6wLNG9xwHik7YV+p6HsK5T2Ra6Dg0nfjNKyPqAMh+IHmVUn4hFelalqODN+pk/ScG1M30j5ZDvDB7ov5qtLPseySJ44Na31ZL0+ZtEzVTsPb0n/mJUMsq1/UTLGqX0khDkenZzIIm7o2D9FG7Zvdv3JFXBbJHrZE0agBuAC51Z1oj9WXh6dQHiyzWingklPqMJG+3JHjZexWr0I7Z8EHLsYhTwule1gxc9wb+JxtfxKtvkfMRTlJLq//AGbtS04jY1jea1oaNwFh8FUbPqYxUYpdjzVWRqeX0kMbussbfxtdFJo4nTXP1RTIOuzApZPR6cR+6648HX8l2rZIqz8OpltyKxlPg+qI7mFzZRs5jvAmx8VIrU9ylZ4dZHnF6/5KrV0j4naMrHMdscCPC+tSJp7FGcJQeklofSlyjLF6KWRnZc4DwBsU4V2PY2zjs2TlDn1Vx85zZBse0X9ptiuHVEtQz7o78y0ZK4QoZMJ2OiO0ctviBceCjdTWxdq8ShLlNaFtpKyOZulE9r27WkEeSja03NCE4zWsXqfdeHQQBAEBXc4M8aeju0njJB6jLEjtHU349SsU4s7Oa2K9uTCvk9zPcs591VRcMdxLNkfOt1vOPhZaVWHXDm+bM+zLslyXIq7nEkkkknWTiTvKtrkVgh4da0kgAEkmwAxJJ1ABP2emlZp5gNaBLWjSdrEXqjt/WPVq3rKyM1v5a/c0qMNL5p+xfoow0ANAAGoAWA3ALPbb3LySWx+0PQgCAIAgCAICl8J9fowMiGuR9z2WWP5i1S1LnqZviVmlah3f+CscHdDxtWHEYRNL+/mt+JPcpLXpEpeH18V2vY1tVjfCAIAgPPW0UczdGVjXt2OAPhsXqbRxOuM1pJalDzkzB0QZKO5tiYibn8BOvcfFSxt6My8nw/RcVft/0UJwtgcD1/BTmUEPD70VbJA7The5jtrTbxGojqK8aT3O4TlB6xehfc3c/wAOsysAaftW838bfV3jDcoZVdjVx/EU+VnuXtjw4Aggg4gjEEbQoTUT1WqO3Q9KLwj5zPgtTwEte9uk941hpJAa3YTY49A3q/h46n88tijl3uHyRMuWsZgQ8CA4h6X7gtyIJHuqXi4jOjHf69rud3AgDeVnZ9zS4F/Jewqk3xs05ZZpnUAQBAEAQBAEAQGR8IddxtY5o1RNDBv5zvM27lZrWkT5/Ps47tO3ItPBjQ6FO+U65H2HZZgPeLlHa+ehe8Nr0rcu5c1EaQQBAEAQBAZ1wl5Da21TGLXIbIB0k81+/Cx7lPVLoZHiNCX+4v5KGpjJCAIC35hZyOhkbBKbxPNm39R51W+6Thbab7VFZDVao0cHKcJcEtmaiq5uGc8KeRHEtqmAloaGSW6ACS1+7lEHuWlg3JfI/wCDOzam/nRnS0zOCAIDiA1zgslBoyBrbK+/eAR5ELGzl/u/wa+E/wDb0/JcVTLYQBAEAQBAEAQHxrKgRRve7UxpcdwFz8ES1OZyUYuT6GETSule5xxe9xO9zjf4lXFsfLNuUte5uOR6IQQRxD1GNbvIGJ7zcqo3q9T6eqHBBR7HsXhIEAQBAEAQFW4SJw2ic063vYB3PDz5NKkq9RR8RklTp3aMnVkwAgCAC/Rr6N/Qh6jbdOZVeR9HrIkntBBBAIOBBxuOkLgsmd508HuJkorbTEcPYJ1dk+PQtKjN6We5nXYfWv2M9nhdG4skaWuGtrgQRvBWkpJrVGe009GfJengQFlzGzi+RTESehksH/dI5r7dVyD1HqVXKo+LHluizjXfDlz2ZssUoe0OaQWkXBBuCDqIPSsRrTkzYT15n7Q9CAIAgCAIAgKpwj1/FUhYNcrgz8POd8APxKSpayKPiFnDVp3KLmTQ8fWRAjksJkduZiPe0VNN6RMrDr47ku3M2RVT6M6gCAIAgCA+FZVMhYXyuDWNxJP/AO19SLnscznGC1lsZDnbnAa2W4uImXDGnzces+WCtQjwo+eysl3S/C2INdlUIAgLPmLm+amYSPH0MbgST6zhi1g242J8OlR2S0Whewsd2T4nsjWVWN86gCAjcsZCgq22njDtjtTm7nDEbtSkrtnW9YsjsqhYtJIz3LnBxLHd1K7jW/VdZr+4813ktKrPi+U+Rn2YUlzhzKXU0z4nFkjXMcPVcC0+BV2MlJaplOUXF6M+a6OSdzdzqnosGEPjvjG/V1lp1tPl1KvdjQt35PuT1ZE69tuxoWSuEGlmsJC6F33xdvc9uFt9lm2YVkduZoQzK5b8iz01UyUaUb2vbtaQ4eIVVxa3LSknsfZeHoQBAEAQGW8Jlfp1LYgcImY9p+J8tBWKly1MLxGzis4eyJXgsoLNlmI1kRt3N5TvMjwXNz6FjwyvlKZfVCaoQBAEB85p2sBc9wa0ay4gDxKHLklzbKpljP6CK4gvM/aMGDe46+4FSxqb3KN3iFceUeb/AKM/y1lyardeZ2A5rBg1u4bes4qaMVEybr52v53/AARq6IAgOsaSQACScABiSdgHSh6lq9EXLNzMSSUh9VeNn1PXdv8AqDz3KKVumxo4/h8pc7OS7dTSKWmbEwMjaGtaLADAAKBvU2YxUVpHY+y8OggCAIAgPLlDJ8VQ3Rmja9uxwBtuPQdy6jOUHrF6HMoRktJIpuVuDWJ9zTSOjP1Xctu6/OHiVdrz5L1LUpzwYv0vQqOUsyayC/0XGN2xHT93neSuwy6pddP2VJ4tsensV+WMsNngtOxwLT4FWE09iu01udp53RnSjc5rtrSWnxCSinugm1sT1FntWxaptMbJGh/nzvNV5YlUuhPHKtj1Jul4TpR6WBjutjnM8jpKvLw+P0yJ450uqJem4TID6SKVu7RePiFFLw+fRolWdDqiQi4QKE65HN7Ucn+oKieFcun9kizKu/8ARZGVDSwPB5JbpXxHJte9jiMFW00ehY1WmphmVKwzyySn13ud3XwHcLBW4rRaHzFs+Obl+TX83aUUlHGHkN0WabycLE8p5O658FVk9ZH0OPFVUpPsfiTO2jbrqGd2k78oXvBLsePMoX1I8M+f1G3mukf2WEfnsvfhSIX4jSttfYiqrhJH9qAnre4N8mg/FdKnuyCXii+mPuyDrc+6uS4a5kY+43HxdddqqKK0/ELpbNL9Ffq6uSY3le552vJd4X1LtJLYqTnKfOT1PivTgXQEpQZuVU/o4X22uGgPF1r9y5c0ixXjWz9MS0ZM4OXGxqZQB9WPE+079lG7uxdr8Mf1v2LlkjIMFKPoYwD0uPKcfxHFROTe5o1Y9dXpRJLknOoAgCAIAgCAIAgCA+FVRxyi0rGPGx7Q4eYXsZSjszlxUt0QNZmNRSf2tA7Y3Fvlq8lYjl2x6kEsSp9CGquDGI+inkb2w1/w0VPHxCXVIheBHoyJqeDOoHo5YndrSZ+hUy8Qh1TIngz6NEbPmHXM1RNd2Xs/2IUizKn1I5Ylq6Hxoc0aozRslgka1z2hzrXAbflEkXAwuup5Vai2nzOY41nEk0aZntVmGjkDAbvAjAA6HYHV926xq+cuZoZk3Cl6fozLNzJxnqooy02LwXXB5reU7yFu9WJPRGJj1OdkYtGi8IVS5tIWRtcXSODeSCbNHKdq3W71BX6jXz5NVcMeplooJTqil9h/7Kxqu5h/Dn9r9mfaPI1Q7VBMf+N/7LziR0qLXtF+x7Is1Kx2qnf+Itb+Yhecce5IsO9/SSFPmBVu53Fs7T7/AJQVy7Yk0fDrn2RK0vBqf7s43MZ+rj+i8d3ZE8fC/ul7ExR5g0jOeHyH77rDwYAuHbJliPh1K31f7J2iyRBD6KKNnW1oB8da4cm9y1CmEPSke1eEp1AEAQBAEAQBAEAQBAEAQHEAQHUAQHEAXgC9AQBAEAQBAEAQBALoAgF0B1AcQBAdQBAZbnjnhUR1ckdPKWMZZlg1hu4DlG7gek27lq42LB1pyW5l5GTNWNRexCHPet/yD7MX8VP5Sn7SHzVvc58+K3/IPsxfxTylP2/2PNW9x8+K3/I92L+KeUp7DzVvc1fNWSV1JE+ocXSPbpkkAYOxaLAAYNIWRfwqxqOxq0uXAnLczTKue9UZpDDMWx6bgwBrDyQbDEtvja/etSvEr4VxLmZtmVZxPhfI8fz3rf8AIPsxfxXflKftOPNW9zrc963oqD7MX8U8pT2Hmre5dMyc9XVT+IqQOMIJY5osHWFy0jodbHDA2OpUcnFVa447F3GynN8Mty8E2xKol0xquz4q3SPMUxawvdoDRjNm35IxbsstqGHVwrVGPPKs4noz4nPSu+3PsR/xXXlKexz5q3ubBkeYyQQvcbudExxO0uYCT4lYs0lJpdzYg9YpsrPCDnO6ka2KB1pn8omwOgwdNjhckW3Aq3iY6sfFLYq5V7guGO5RfnrXfbn2I/4q/wCUp7FHzVvctvB1leqq5ZDPKXRsYMNFg5bjhiGjUGu8VTzKq64rhXNlvEsssbcnyPVwj5wy0oiZTv0HuLnOIDTyW4AcoHWT7q4w6I2auWx1l3OGiiRmYOW6urqbSzF0bGFzhosFybNaLht9ZJ/CpcumquHyrmR4ttlk+b5GkLNNEzPPnO2eKqMVNLoNY1odYMN3nlHnA9BaO5aeLjQlXxSW5m5OROM+GLJvg5yhU1McstTIXt0gxgIa3EC7zyQL85o7ioMyEISUYImxJzmm5Mj+EPOeanmZFTSaFmaT7BpuXHkjlA2sGk/iUuHjxnFymiPLvlCSjFlTOe9b/kH2Yv4q35Sn7Sr5q3udZnzW39PfeyI/6p5OnsFlW9yxZC4SHaQbWMbonDjIwRbrc25uN3gq1uAtNYP+CxVmvXSaNHjeHAFpBBAIIxBBxBCzNNORop6n7Q9CA82UasQxSSO1MY5x7hey6hHikkczlwxbP5/nmL3Oe7FznFx3uNz5lfRRWiSRgN6ts1fNXK9FTUsUbp4tINu65HPdynDuJt3LHvrunY3ozVpsqhBLVEt86KH/ACIfEKL4F3Zkvx6e6Pfk6uhqGl0DmPaDoktxANgbb7EeKjnGcHpLkdwlCa1jozx535Q+T0czxgdDRb2n8lvhe/cu8eHHYkc3z4K2zEKaIOc1pIaC4AuOpoJsXHcFvSbSbRiRXNJm0RZy0DGhrZ4rAADpwAsOhYbpufRmyrqV1RVs/c5qWeDioLSPLgdMNIDADckOIxJ1YbSreJj2xlxS5FXKurlHhiRfBxkWSWpZPokRR3OkcA5xaWhrduu53KXNtioOHVkeJU3NS6Iv+e+UOIopnA2c5vFt3v5OG4XPcs7Ghx2pF/Inw1tmRZuUHyiqhi6HPF+y3lO8gVs3z4K3IyaYcc0j4ZYFp5hsmkHvuXVfoX6RzP1P9s2ekygymyfFLIeSyniO88W2zR1k2HesNwc7XFd2bKmoVKT7GSMbNlOr2ySuudjGj/Vrfh1rZ+Wiv8Iyfmus/LPlnDoCd7IvRxnim9YZg5x2ku0j3r2nXgTluzm3TiaWyNP4NKDiqMOOuVxk7ua3ybfvWVmz4rdOxp4cOGvXuZ/n7lDj62Ug3awiNv4Od7xctHEhw1L88yhlT4rGXbgryfxdM6UjGV+HYZyR72mqOfPis4exdwoaQ4u5caiYRtc92DWtLjuAuVSS1eiLknotWfz9X1RmkfK7W97nn8RvbzX0UIqMVHsYE5OUmzbs0sn/ACakhjIsdHSd2n8p3mbdywsifHY2bVEOCtIx7OWv+UVU0msF5Dey3kt8gFs0Q4K1EyLp8c3I1Dg7ycIqJhIGlITIbjoODfda3xWVl2OVr/Bp4lajWvyTeUMlQztLZY2OBHSBcdYOsHrUEbJxeqZPKuMlo0YJM0BzgDcAkA7QDgV9CnqtTBa0ehsnB3KXUEOl0abR2WyODfIW7liZiSuehsYj1qRZVWLIQFN4UMocXSCMHGV4b+FvKd5ho71cwa+KzXsU82fDXp3MyyPk19VM2GK2k6+Lr2AAJJNty1bLFXFyZmV1ucuFFn/prVfaQe0/+Cq+fr7MteRs7of01qvtIPaf/BPP19mPI2d0X/NPI5oqZsTiC+7nPLb2LnHov1WHcs7It+JNyL9Ffw4KJVeFrKFmwwA6yZHbhyWeZd4K34fDm5lXOnyUSn5tZuyV7ntjc1ugASXXtibAYDXgfBXb741JN9SpTS7W9Cf/AKZVH20Pv/sq/wDqEOzJ/Iz7lcyxkqXJ8wbJoF1g5pAD2kXIvZw2g4EKxXZG6OqK9lcqpaM0Xg/zodWB0UoaJI2ggtGiHNvbm6gRhqwxWbl46rfEtmaGLkOz5X0Inhar8YYB1yu82s/3U3h9e8/4Is6e0f5PNwT0GlNLMRgxgaO083PgG+8u8+ekVHucYMNZOXYqWXm2qZ/+9L/8jlcp/wCOP6RVt9b/AGyXzry/x0VPTxn6OKKPSt60nFtv3N1byVBjUcLlN7tk193ElFbJFqzZyZ/6bQy1Uo+mdGXAHW1tvo2dRJsT3bFUvs+NaoLbUtU1/Cqc3voZrTwule1jcXPcGje42+JWpJqK17GYk5PQ3StlbRUjiObDFyR2W2aO8gLAinZZ+2bkmq4fpGEYvdtc4+LnH9yvoOUUYfNs37JNEKeGOIamMa3eQMT3m5XztkuKTl3N6EeGKXYgeEjKPE0bmg2dKRGN2t/ugjvVnDr4rU+xBlz4a9O5mOa+T/lNXDHa4LwXdlvKd5C3etTInwVtmZRDisSNgzsyh8npJpBgdAtb2nclvmb9yxaIcdiRsXz4K2zEKOmMsjI263uawb3ED9VvSkoxbMSMeJpH9B08Ija1jcGtAaNwFh8F863q9Wb6Wi0RCZ55bbSUzzf6R4LYx06RFtLcL38NqmxqXZNdupDkWquD79DFYYi9zWsF3OIa0bSTYBbraXN9DFSb5I3rIWTxTU8UI9RgBO12tx7ySvnrJ8c3I3q4cEFE964OziAyPhOyhxtXxYOETA38TuU7yLR3LYwYcNevcycyfFZp2IfNnLhoZTKIxI4t0RpEttcgk4DqU99PxY8OuhDTb8J66aln/qfJ/js9t38VU/0+P3f0WfPy+1e4/qfJ/js9t38U/wBPj9w8/L7f7L5m9lB9TTxzSMDC8X0QSeTc6Judose9Z90FCbiuehfqm5xUmZHnxlDj62UjmsPFt3MwPvaR71s4sOCpGRkz47Gz65rZ2GgY9rIWvL3AlxcW6hYCwG/xXN+Mrmm2dU5DqTSRNO4T5einj9tx/RQ/6dH7n7E3n5favcqmVsqTV82m8aTyA1rWA4AEkNa0XJxJ8VbrrhTHRbfkqzslbLVmk8HubT6RjpJhaWQAaP1GDGx6yde4LLzMhWPSOyNHEoda4pbsz7PKv+UVkzwbtDtBu5nJ8yCe9aONDgqSM/InxWNmlcHNBxNEwkcqQmQ7jg33QPFZmZPitf4NPEhw1/sy3OUWq6j/AL0n5ytaj/ij+jLuX+5L9k3weZvfKpuNkH0URBx1Ofra3cMCe7aq+ZfwR4VuybEp45avZFm4Vq/Qp44gcZH3PYYL/mLPBVcCGs3LsWc6ekFHuVTg4oOOrWuPNiaZDv5rfN1+5XM2fDVp3KuJDis17GlZ40bp6KdkYu4tuANZ0XB1h1nRssvHko2RbNLIi5VtIw9ji0gjAggjqIOHmFvPmjE2ZoUXCeQzlU9321h9mk7ebcblmvw/nylyNBZ/LbmVDLOV5soTBzxpO5rGMBIA2NGsnrV2uqFMdEVLLJWy1Zo+YGaxpGmWYDjni1tegzXo3+scL7gszLyPiPhjsjQxcd1riluRvC1X2ZDAPWJkdubyW+JcfZUnh8ObkR50+SiUPImUfks7JtAPLCSGk2FyCAbgdF7rRthxxcdSjXPgkpaFrqeEydwsyGNp2kuf5YKmvD4dWWnnS6IqlRUz1st3l8spwAAubbA1owG5XIxhVHlyRVcp2S582aLmNmYaciepA423IZr0L6yT0u+CzMrL41wQ2/yaGNi8HzS3/wAF4Col46gCAganM+jle58kOk9xLnHSkxJ1nnKeOTbFaJkDx65PVo+fzIofsB7Un8l75u7ueeVq7D5kUP2A9qT+Sebu7jytXYfMih+wHtSfyTzdvceVq7E9DCGNDWizWgNAHQALAKu229WTpJLREE7MmiJJMFycTy5NZ1+srCy7V1IPK1djnzIofsB7Un8k83d3Hlaux1mZVCP+nb3uefi5HlXP6gsWrsS1DkyGAWhiYzsNDfEjWopWSl6mSxhGPpR6iFwdleOZFD9gPbk/krHm7e5X8rV2J6CIMaGtFmtAAGwAWAVdvV6snS0WiIWqzQo5Xue+EFznFzjpPFyTcnBynjk2xWiZDLHrk9WiVydQR08YjhaGsF7AX6Tcm5xKinOU3xS3JYQjBaRPHlbN6nqnB08emWiw5ThYXvqBXVd0618rOJ0wnzkj95IyFBSaRp4wzStpYuN7XtzidpSy6dnqZ7XVCHpRJKMkIPKmadJUuLpIhpnW5hLCTtOicTvU0MmyHJMgnj1z5tEezg8ogcWyHqL3fopPO3d/6OPJ1dicyXkWCm9BExh6SBdx3uOJUM7Zz9TJoVQh6USCjJCIypm3TVT9OePTdYNvpPGAuQLA9ZUsL7ILSLIZ0wm9ZI8nzIofsB7Un8l35u7uc+Vq7H6jzLom/wDTtO8vd5Erx5Vr+o9WNUuhL0dBFCLRRsYNjGhvwUUpyl6mSxhGOyPSuTo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753791" y="974528"/>
            <a:ext cx="114300" cy="11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9" tIns="17144" rIns="34289" bIns="17144" numCol="1" anchor="t" anchorCtr="0" compatLnSpc="1">
            <a:prstTxWarp prst="textNoShape">
              <a:avLst/>
            </a:prstTxWarp>
          </a:bodyPr>
          <a:lstStyle/>
          <a:p>
            <a:endParaRPr lang="en-US" sz="675" dirty="0"/>
          </a:p>
        </p:txBody>
      </p:sp>
      <p:sp>
        <p:nvSpPr>
          <p:cNvPr id="18" name="Rectangle 10"/>
          <p:cNvSpPr>
            <a:spLocks/>
          </p:cNvSpPr>
          <p:nvPr/>
        </p:nvSpPr>
        <p:spPr bwMode="auto">
          <a:xfrm>
            <a:off x="3335681" y="2155390"/>
            <a:ext cx="5321364" cy="2365175"/>
          </a:xfrm>
          <a:prstGeom prst="rect">
            <a:avLst/>
          </a:prstGeom>
          <a:noFill/>
          <a:ln>
            <a:noFill/>
          </a:ln>
        </p:spPr>
        <p:txBody>
          <a:bodyPr lIns="0" tIns="0" rIns="0" bIns="0" anchor="ctr"/>
          <a:lstStyle/>
          <a:p>
            <a:pPr defTabSz="685772" fontAlgn="base">
              <a:spcBef>
                <a:spcPct val="0"/>
              </a:spcBef>
              <a:spcAft>
                <a:spcPct val="0"/>
              </a:spcAft>
              <a:defRPr/>
            </a:pPr>
            <a:endParaRPr lang="en-US" sz="1013" dirty="0">
              <a:solidFill>
                <a:prstClr val="black">
                  <a:lumMod val="85000"/>
                  <a:lumOff val="15000"/>
                </a:prstClr>
              </a:solidFill>
              <a:latin typeface="Franchise Bold" charset="0"/>
              <a:ea typeface="ＭＳ Ｐゴシック" charset="0"/>
              <a:sym typeface="Franchise Bold" charset="0"/>
            </a:endParaRPr>
          </a:p>
        </p:txBody>
      </p:sp>
      <p:pic>
        <p:nvPicPr>
          <p:cNvPr id="15" name="Picture 14"/>
          <p:cNvPicPr>
            <a:picLocks noChangeAspect="1"/>
          </p:cNvPicPr>
          <p:nvPr/>
        </p:nvPicPr>
        <p:blipFill>
          <a:blip r:embed="rId3"/>
          <a:stretch>
            <a:fillRect/>
          </a:stretch>
        </p:blipFill>
        <p:spPr>
          <a:xfrm>
            <a:off x="10606858" y="125129"/>
            <a:ext cx="1310624" cy="406167"/>
          </a:xfrm>
          <a:prstGeom prst="rect">
            <a:avLst/>
          </a:prstGeom>
        </p:spPr>
      </p:pic>
      <p:sp>
        <p:nvSpPr>
          <p:cNvPr id="16" name="Rectangle 10">
            <a:extLst>
              <a:ext uri="{FF2B5EF4-FFF2-40B4-BE49-F238E27FC236}">
                <a16:creationId xmlns:a16="http://schemas.microsoft.com/office/drawing/2014/main" id="{137C69F8-B6E8-438A-97D2-8CF28EA6C1A4}"/>
              </a:ext>
            </a:extLst>
          </p:cNvPr>
          <p:cNvSpPr>
            <a:spLocks/>
          </p:cNvSpPr>
          <p:nvPr/>
        </p:nvSpPr>
        <p:spPr bwMode="auto">
          <a:xfrm>
            <a:off x="1971619" y="2048454"/>
            <a:ext cx="6933229" cy="1273566"/>
          </a:xfrm>
          <a:prstGeom prst="rect">
            <a:avLst/>
          </a:prstGeom>
          <a:noFill/>
          <a:ln>
            <a:noFill/>
          </a:ln>
        </p:spPr>
        <p:txBody>
          <a:bodyPr lIns="0" tIns="0" rIns="0" bIns="0" anchor="ctr"/>
          <a:lstStyle/>
          <a:p>
            <a:pPr algn="ctr" defTabSz="685772" fontAlgn="base">
              <a:spcBef>
                <a:spcPct val="0"/>
              </a:spcBef>
              <a:spcAft>
                <a:spcPct val="0"/>
              </a:spcAft>
              <a:defRPr/>
            </a:pPr>
            <a:endParaRPr lang="en-US" sz="2400" b="1" dirty="0">
              <a:solidFill>
                <a:schemeClr val="accent5">
                  <a:lumMod val="50000"/>
                </a:schemeClr>
              </a:solidFill>
              <a:ea typeface="ＭＳ Ｐゴシック" charset="0"/>
            </a:endParaRPr>
          </a:p>
        </p:txBody>
      </p:sp>
      <p:grpSp>
        <p:nvGrpSpPr>
          <p:cNvPr id="23" name="Group 22">
            <a:extLst>
              <a:ext uri="{FF2B5EF4-FFF2-40B4-BE49-F238E27FC236}">
                <a16:creationId xmlns:a16="http://schemas.microsoft.com/office/drawing/2014/main" id="{908801E4-04DF-492F-A301-3C8E4F8C1AE9}"/>
              </a:ext>
            </a:extLst>
          </p:cNvPr>
          <p:cNvGrpSpPr/>
          <p:nvPr/>
        </p:nvGrpSpPr>
        <p:grpSpPr>
          <a:xfrm>
            <a:off x="348842" y="1190625"/>
            <a:ext cx="13140152" cy="5217228"/>
            <a:chOff x="1194351" y="1406033"/>
            <a:chExt cx="12142205" cy="4821000"/>
          </a:xfrm>
        </p:grpSpPr>
        <p:pic>
          <p:nvPicPr>
            <p:cNvPr id="24" name="Picture 23">
              <a:extLst>
                <a:ext uri="{FF2B5EF4-FFF2-40B4-BE49-F238E27FC236}">
                  <a16:creationId xmlns:a16="http://schemas.microsoft.com/office/drawing/2014/main" id="{27609832-BD99-4603-9B1B-B69974E1F4C8}"/>
                </a:ext>
              </a:extLst>
            </p:cNvPr>
            <p:cNvPicPr>
              <a:picLocks noChangeAspect="1"/>
            </p:cNvPicPr>
            <p:nvPr/>
          </p:nvPicPr>
          <p:blipFill>
            <a:blip r:embed="rId4"/>
            <a:stretch>
              <a:fillRect/>
            </a:stretch>
          </p:blipFill>
          <p:spPr>
            <a:xfrm>
              <a:off x="7005229" y="1406033"/>
              <a:ext cx="4279028" cy="2324938"/>
            </a:xfrm>
            <a:prstGeom prst="rect">
              <a:avLst/>
            </a:prstGeom>
          </p:spPr>
        </p:pic>
        <p:pic>
          <p:nvPicPr>
            <p:cNvPr id="25" name="Picture 24">
              <a:extLst>
                <a:ext uri="{FF2B5EF4-FFF2-40B4-BE49-F238E27FC236}">
                  <a16:creationId xmlns:a16="http://schemas.microsoft.com/office/drawing/2014/main" id="{F867812B-DF07-495B-ABD0-D6A37D17BD3D}"/>
                </a:ext>
              </a:extLst>
            </p:cNvPr>
            <p:cNvPicPr>
              <a:picLocks noChangeAspect="1"/>
            </p:cNvPicPr>
            <p:nvPr/>
          </p:nvPicPr>
          <p:blipFill>
            <a:blip r:embed="rId5"/>
            <a:stretch>
              <a:fillRect/>
            </a:stretch>
          </p:blipFill>
          <p:spPr>
            <a:xfrm>
              <a:off x="1194351" y="1621621"/>
              <a:ext cx="4827364" cy="2614822"/>
            </a:xfrm>
            <a:prstGeom prst="rect">
              <a:avLst/>
            </a:prstGeom>
            <a:ln>
              <a:noFill/>
            </a:ln>
            <a:effectLst/>
          </p:spPr>
        </p:pic>
        <p:pic>
          <p:nvPicPr>
            <p:cNvPr id="26" name="Picture 25">
              <a:extLst>
                <a:ext uri="{FF2B5EF4-FFF2-40B4-BE49-F238E27FC236}">
                  <a16:creationId xmlns:a16="http://schemas.microsoft.com/office/drawing/2014/main" id="{72FB15C9-D8DF-440E-B838-735DC47372AB}"/>
                </a:ext>
              </a:extLst>
            </p:cNvPr>
            <p:cNvPicPr>
              <a:picLocks noChangeAspect="1"/>
            </p:cNvPicPr>
            <p:nvPr/>
          </p:nvPicPr>
          <p:blipFill>
            <a:blip r:embed="rId6"/>
            <a:stretch>
              <a:fillRect/>
            </a:stretch>
          </p:blipFill>
          <p:spPr>
            <a:xfrm>
              <a:off x="3403717" y="3092614"/>
              <a:ext cx="4896459" cy="2807254"/>
            </a:xfrm>
            <a:prstGeom prst="rect">
              <a:avLst/>
            </a:prstGeom>
            <a:ln>
              <a:noFill/>
            </a:ln>
            <a:effectLst>
              <a:outerShdw blurRad="292100" dist="139700" dir="2700000" algn="tl" rotWithShape="0">
                <a:srgbClr val="333333">
                  <a:alpha val="65000"/>
                </a:srgbClr>
              </a:outerShdw>
            </a:effectLst>
          </p:spPr>
        </p:pic>
        <p:sp>
          <p:nvSpPr>
            <p:cNvPr id="27" name="Rectangle 26">
              <a:extLst>
                <a:ext uri="{FF2B5EF4-FFF2-40B4-BE49-F238E27FC236}">
                  <a16:creationId xmlns:a16="http://schemas.microsoft.com/office/drawing/2014/main" id="{63DBB2EB-C655-4213-98FA-B63EB3A8AF64}"/>
                </a:ext>
              </a:extLst>
            </p:cNvPr>
            <p:cNvSpPr/>
            <p:nvPr/>
          </p:nvSpPr>
          <p:spPr>
            <a:xfrm>
              <a:off x="1194351" y="4236443"/>
              <a:ext cx="1358138" cy="28440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rPr>
                <a:t>Power BI Desktop</a:t>
              </a:r>
            </a:p>
          </p:txBody>
        </p:sp>
        <p:sp>
          <p:nvSpPr>
            <p:cNvPr id="28" name="Rectangle 27">
              <a:extLst>
                <a:ext uri="{FF2B5EF4-FFF2-40B4-BE49-F238E27FC236}">
                  <a16:creationId xmlns:a16="http://schemas.microsoft.com/office/drawing/2014/main" id="{9EB07C4B-18F8-44F3-9978-0A48A5CCD39F}"/>
                </a:ext>
              </a:extLst>
            </p:cNvPr>
            <p:cNvSpPr/>
            <p:nvPr/>
          </p:nvSpPr>
          <p:spPr>
            <a:xfrm>
              <a:off x="3329318" y="5942630"/>
              <a:ext cx="1254924" cy="28440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rPr>
                <a:t>PowerBI Service</a:t>
              </a:r>
            </a:p>
          </p:txBody>
        </p:sp>
        <p:sp>
          <p:nvSpPr>
            <p:cNvPr id="29" name="Rectangle 28">
              <a:extLst>
                <a:ext uri="{FF2B5EF4-FFF2-40B4-BE49-F238E27FC236}">
                  <a16:creationId xmlns:a16="http://schemas.microsoft.com/office/drawing/2014/main" id="{09BBE0AD-81D7-41C7-8A3F-C868844E79C9}"/>
                </a:ext>
              </a:extLst>
            </p:cNvPr>
            <p:cNvSpPr/>
            <p:nvPr/>
          </p:nvSpPr>
          <p:spPr>
            <a:xfrm>
              <a:off x="9848401" y="3414598"/>
              <a:ext cx="3488155" cy="6825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rPr>
                <a:t>Mobile Apps for iOS, </a:t>
              </a:r>
              <a:br>
                <a:rPr kumimoji="0" lang="en-US" sz="1400" b="0" i="0" u="none" strike="noStrike" kern="0" cap="none" spc="0" normalizeH="0" baseline="0" noProof="0" dirty="0">
                  <a:ln>
                    <a:noFill/>
                  </a:ln>
                  <a:effectLst/>
                  <a:uLnTx/>
                  <a:uFillTx/>
                </a:rPr>
              </a:br>
              <a:r>
                <a:rPr kumimoji="0" lang="en-US" sz="1400" b="0" i="0" u="none" strike="noStrike" kern="0" cap="none" spc="0" normalizeH="0" baseline="0" noProof="0" dirty="0">
                  <a:ln>
                    <a:noFill/>
                  </a:ln>
                  <a:effectLst/>
                  <a:uLnTx/>
                  <a:uFillTx/>
                </a:rPr>
                <a:t>Android and Windows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effectLst/>
                <a:uLnTx/>
                <a:uFillTx/>
              </a:endParaRPr>
            </a:p>
          </p:txBody>
        </p:sp>
      </p:grpSp>
    </p:spTree>
    <p:extLst>
      <p:ext uri="{BB962C8B-B14F-4D97-AF65-F5344CB8AC3E}">
        <p14:creationId xmlns:p14="http://schemas.microsoft.com/office/powerpoint/2010/main" val="805273938"/>
      </p:ext>
    </p:extLst>
  </p:cSld>
  <p:clrMapOvr>
    <a:masterClrMapping/>
  </p:clrMapOvr>
  <mc:AlternateContent xmlns:mc="http://schemas.openxmlformats.org/markup-compatibility/2006" xmlns:p14="http://schemas.microsoft.com/office/powerpoint/2010/main">
    <mc:Choice Requires="p14">
      <p:transition p14:dur="10" advClick="0" advTm="7000"/>
    </mc:Choice>
    <mc:Fallback xmlns="">
      <p:transition advClick="0"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0"/>
                                  </p:stCondLst>
                                  <p:endCondLst>
                                    <p:cond evt="begin" delay="0">
                                      <p:tn val="5"/>
                                    </p:cond>
                                  </p:end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autoUpdateAnimBg="0"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5AA4669C-8E26-4388-8B06-46B1BB238144}"/>
              </a:ext>
            </a:extLst>
          </p:cNvPr>
          <p:cNvGraphicFramePr>
            <a:graphicFrameLocks noChangeAspect="1"/>
          </p:cNvGraphicFramePr>
          <p:nvPr/>
        </p:nvGraphicFramePr>
        <p:xfrm>
          <a:off x="4272893" y="4602619"/>
          <a:ext cx="1722870" cy="1673173"/>
        </p:xfrm>
        <a:graphic>
          <a:graphicData uri="http://schemas.openxmlformats.org/presentationml/2006/ole">
            <mc:AlternateContent xmlns:mc="http://schemas.openxmlformats.org/markup-compatibility/2006">
              <mc:Choice xmlns:v="urn:schemas-microsoft-com:vml" Requires="v">
                <p:oleObj spid="_x0000_s1027" r:id="rId3" imgW="7530120" imgH="7364880" progId="">
                  <p:embed/>
                </p:oleObj>
              </mc:Choice>
              <mc:Fallback>
                <p:oleObj r:id="rId3" imgW="7530120" imgH="7364880" progId="">
                  <p:embed/>
                  <p:pic>
                    <p:nvPicPr>
                      <p:cNvPr id="4" name="Object 3">
                        <a:extLst>
                          <a:ext uri="{FF2B5EF4-FFF2-40B4-BE49-F238E27FC236}">
                            <a16:creationId xmlns:a16="http://schemas.microsoft.com/office/drawing/2014/main" id="{5AA4669C-8E26-4388-8B06-46B1BB238144}"/>
                          </a:ext>
                        </a:extLst>
                      </p:cNvPr>
                      <p:cNvPicPr/>
                      <p:nvPr/>
                    </p:nvPicPr>
                    <p:blipFill>
                      <a:blip r:embed="rId4"/>
                      <a:stretch>
                        <a:fillRect/>
                      </a:stretch>
                    </p:blipFill>
                    <p:spPr>
                      <a:xfrm>
                        <a:off x="4272893" y="4602619"/>
                        <a:ext cx="1722870" cy="1673173"/>
                      </a:xfrm>
                      <a:prstGeom prst="rect">
                        <a:avLst/>
                      </a:prstGeom>
                    </p:spPr>
                  </p:pic>
                </p:oleObj>
              </mc:Fallback>
            </mc:AlternateContent>
          </a:graphicData>
        </a:graphic>
      </p:graphicFrame>
      <p:pic>
        <p:nvPicPr>
          <p:cNvPr id="2" name="Picture 1">
            <a:extLst>
              <a:ext uri="{FF2B5EF4-FFF2-40B4-BE49-F238E27FC236}">
                <a16:creationId xmlns:a16="http://schemas.microsoft.com/office/drawing/2014/main" id="{05008F0A-FC83-481C-B41D-4A4D55BF8A5E}"/>
              </a:ext>
            </a:extLst>
          </p:cNvPr>
          <p:cNvPicPr>
            <a:picLocks noChangeAspect="1"/>
          </p:cNvPicPr>
          <p:nvPr/>
        </p:nvPicPr>
        <p:blipFill rotWithShape="1">
          <a:blip r:embed="rId5"/>
          <a:srcRect l="14001" r="52499" b="68625"/>
          <a:stretch/>
        </p:blipFill>
        <p:spPr>
          <a:xfrm>
            <a:off x="8763001" y="-1915082"/>
            <a:ext cx="921327" cy="501917"/>
          </a:xfrm>
          <a:prstGeom prst="rect">
            <a:avLst/>
          </a:prstGeom>
        </p:spPr>
      </p:pic>
      <p:pic>
        <p:nvPicPr>
          <p:cNvPr id="5" name="Picture 4" descr="Image result for power bi edit queries">
            <a:extLst>
              <a:ext uri="{FF2B5EF4-FFF2-40B4-BE49-F238E27FC236}">
                <a16:creationId xmlns:a16="http://schemas.microsoft.com/office/drawing/2014/main" id="{2A862AD4-34C1-4EFE-85A5-7C23A3F5EB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0023" y="2177743"/>
            <a:ext cx="1722870" cy="12921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Image result for power bi report design">
            <a:extLst>
              <a:ext uri="{FF2B5EF4-FFF2-40B4-BE49-F238E27FC236}">
                <a16:creationId xmlns:a16="http://schemas.microsoft.com/office/drawing/2014/main" id="{F8E85EF7-13CE-4034-A889-41D5EC9B25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40091" y="9305756"/>
            <a:ext cx="1266730" cy="7125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F099167-58DC-4F2E-AD40-2923078FD98A}"/>
              </a:ext>
            </a:extLst>
          </p:cNvPr>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4686" y="4862944"/>
            <a:ext cx="1877309" cy="1152525"/>
          </a:xfrm>
          <a:prstGeom prst="rect">
            <a:avLst/>
          </a:prstGeom>
        </p:spPr>
      </p:pic>
      <p:sp>
        <p:nvSpPr>
          <p:cNvPr id="10" name="Arrow: Bent 9">
            <a:extLst>
              <a:ext uri="{FF2B5EF4-FFF2-40B4-BE49-F238E27FC236}">
                <a16:creationId xmlns:a16="http://schemas.microsoft.com/office/drawing/2014/main" id="{295A8C06-FBA8-41D4-823E-9C756A0ED16A}"/>
              </a:ext>
            </a:extLst>
          </p:cNvPr>
          <p:cNvSpPr/>
          <p:nvPr/>
        </p:nvSpPr>
        <p:spPr>
          <a:xfrm>
            <a:off x="1202276" y="2823820"/>
            <a:ext cx="893618" cy="1704109"/>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8318941A-B34D-4915-89DD-09F553823F05}"/>
              </a:ext>
            </a:extLst>
          </p:cNvPr>
          <p:cNvSpPr txBox="1"/>
          <p:nvPr/>
        </p:nvSpPr>
        <p:spPr>
          <a:xfrm>
            <a:off x="9411567" y="5022342"/>
            <a:ext cx="2756717" cy="1200329"/>
          </a:xfrm>
          <a:prstGeom prst="rect">
            <a:avLst/>
          </a:prstGeom>
          <a:noFill/>
        </p:spPr>
        <p:txBody>
          <a:bodyPr wrap="none" rtlCol="0" anchor="b">
            <a:spAutoFit/>
          </a:bodyPr>
          <a:lstStyle/>
          <a:p>
            <a:pPr algn="r"/>
            <a:r>
              <a:rPr lang="pt-BR" sz="3600" b="1" dirty="0"/>
              <a:t> 1. Bring Data</a:t>
            </a:r>
            <a:br>
              <a:rPr lang="pt-BR" sz="3600" b="1" dirty="0"/>
            </a:br>
            <a:r>
              <a:rPr lang="pt-BR" sz="3600" b="1" dirty="0"/>
              <a:t>In</a:t>
            </a:r>
            <a:endParaRPr lang="en-US" sz="3600" b="1" dirty="0"/>
          </a:p>
        </p:txBody>
      </p:sp>
    </p:spTree>
    <p:extLst>
      <p:ext uri="{BB962C8B-B14F-4D97-AF65-F5344CB8AC3E}">
        <p14:creationId xmlns:p14="http://schemas.microsoft.com/office/powerpoint/2010/main" val="69086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dern Workplace 2016">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3.xml><?xml version="1.0" encoding="utf-8"?>
<a:theme xmlns:a="http://schemas.openxmlformats.org/drawingml/2006/main" name="LIGHT COLOR TEMPLATE">
  <a:themeElements>
    <a:clrScheme name="Custom 2">
      <a:dk1>
        <a:srgbClr val="505050"/>
      </a:dk1>
      <a:lt1>
        <a:srgbClr val="FFFFFF"/>
      </a:lt1>
      <a:dk2>
        <a:srgbClr val="002050"/>
      </a:dk2>
      <a:lt2>
        <a:srgbClr val="DCDCDC"/>
      </a:lt2>
      <a:accent1>
        <a:srgbClr val="002050"/>
      </a:accent1>
      <a:accent2>
        <a:srgbClr val="5C2D91"/>
      </a:accent2>
      <a:accent3>
        <a:srgbClr val="008272"/>
      </a:accent3>
      <a:accent4>
        <a:srgbClr val="B4009E"/>
      </a:accent4>
      <a:accent5>
        <a:srgbClr val="737373"/>
      </a:accent5>
      <a:accent6>
        <a:srgbClr val="0078D7"/>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C1228B6227EB48BC0B8D141FABA791" ma:contentTypeVersion="13" ma:contentTypeDescription="Create a new document." ma:contentTypeScope="" ma:versionID="8131511840195613f55da2b461756f6a">
  <xsd:schema xmlns:xsd="http://www.w3.org/2001/XMLSchema" xmlns:xs="http://www.w3.org/2001/XMLSchema" xmlns:p="http://schemas.microsoft.com/office/2006/metadata/properties" xmlns:ns3="1dace75b-c62c-4829-b1b2-5082171bcb2a" xmlns:ns4="4c7ecd7d-7a0f-42b3-8c46-3439f8afd6a7" targetNamespace="http://schemas.microsoft.com/office/2006/metadata/properties" ma:root="true" ma:fieldsID="e89359779b7a2634cae357976c10aa05" ns3:_="" ns4:_="">
    <xsd:import namespace="1dace75b-c62c-4829-b1b2-5082171bcb2a"/>
    <xsd:import namespace="4c7ecd7d-7a0f-42b3-8c46-3439f8afd6a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OCR"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ace75b-c62c-4829-b1b2-5082171bcb2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c7ecd7d-7a0f-42b3-8c46-3439f8afd6a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9C638F-387E-46A3-AED7-2DEE204A45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ace75b-c62c-4829-b1b2-5082171bcb2a"/>
    <ds:schemaRef ds:uri="4c7ecd7d-7a0f-42b3-8c46-3439f8afd6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3E1F977-BE87-47B5-9084-7E06902A7FE1}">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1dace75b-c62c-4829-b1b2-5082171bcb2a"/>
    <ds:schemaRef ds:uri="http://purl.org/dc/elements/1.1/"/>
    <ds:schemaRef ds:uri="http://schemas.microsoft.com/office/2006/metadata/properties"/>
    <ds:schemaRef ds:uri="4c7ecd7d-7a0f-42b3-8c46-3439f8afd6a7"/>
    <ds:schemaRef ds:uri="http://www.w3.org/XML/1998/namespace"/>
    <ds:schemaRef ds:uri="http://purl.org/dc/dcmitype/"/>
  </ds:schemaRefs>
</ds:datastoreItem>
</file>

<file path=customXml/itemProps3.xml><?xml version="1.0" encoding="utf-8"?>
<ds:datastoreItem xmlns:ds="http://schemas.openxmlformats.org/officeDocument/2006/customXml" ds:itemID="{2EC04824-AF52-4238-8620-AAF993D372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36429</TotalTime>
  <Words>1688</Words>
  <Application>Microsoft Office PowerPoint</Application>
  <PresentationFormat>Widescreen</PresentationFormat>
  <Paragraphs>171</Paragraphs>
  <Slides>27</Slides>
  <Notes>19</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0</vt:i4>
      </vt:variant>
      <vt:variant>
        <vt:lpstr>Slide Titles</vt:lpstr>
      </vt:variant>
      <vt:variant>
        <vt:i4>27</vt:i4>
      </vt:variant>
    </vt:vector>
  </HeadingPairs>
  <TitlesOfParts>
    <vt:vector size="41" baseType="lpstr">
      <vt:lpstr>&amp;quot</vt:lpstr>
      <vt:lpstr>Arial</vt:lpstr>
      <vt:lpstr>Calibri</vt:lpstr>
      <vt:lpstr>Calibri Light</vt:lpstr>
      <vt:lpstr>Consolas</vt:lpstr>
      <vt:lpstr>Franchise Bold</vt:lpstr>
      <vt:lpstr>Open Sans</vt:lpstr>
      <vt:lpstr>Segoe UI</vt:lpstr>
      <vt:lpstr>Segoe UI Light</vt:lpstr>
      <vt:lpstr>Segoe UI Semibold</vt:lpstr>
      <vt:lpstr>Wingdings</vt:lpstr>
      <vt:lpstr>Office Theme</vt:lpstr>
      <vt:lpstr>Modern Workplace 2016</vt:lpstr>
      <vt:lpstr>LIGHT COLOR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Siva Harinath</dc:creator>
  <cp:lastModifiedBy>Suresh Datla</cp:lastModifiedBy>
  <cp:revision>221</cp:revision>
  <cp:lastPrinted>2017-06-27T19:33:52Z</cp:lastPrinted>
  <dcterms:created xsi:type="dcterms:W3CDTF">2016-05-30T15:33:26Z</dcterms:created>
  <dcterms:modified xsi:type="dcterms:W3CDTF">2020-02-26T03:46:19Z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v-roknig@microsoft.com</vt:lpwstr>
  </property>
  <property fmtid="{D5CDD505-2E9C-101B-9397-08002B2CF9AE}" pid="6" name="MSIP_Label_f42aa342-8706-4288-bd11-ebb85995028c_SetDate">
    <vt:lpwstr>2017-05-10T13:27:58.9624262-07:00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0x01010067C1228B6227EB48BC0B8D141FABA791</vt:lpwstr>
  </property>
</Properties>
</file>